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8.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435" r:id="rId2"/>
    <p:sldId id="436" r:id="rId3"/>
    <p:sldId id="2341" r:id="rId4"/>
    <p:sldId id="2342" r:id="rId5"/>
    <p:sldId id="589" r:id="rId6"/>
    <p:sldId id="533" r:id="rId7"/>
    <p:sldId id="534" r:id="rId8"/>
    <p:sldId id="535" r:id="rId9"/>
    <p:sldId id="493" r:id="rId10"/>
    <p:sldId id="2323" r:id="rId11"/>
    <p:sldId id="501" r:id="rId12"/>
    <p:sldId id="604" r:id="rId13"/>
    <p:sldId id="605" r:id="rId14"/>
    <p:sldId id="606" r:id="rId15"/>
    <p:sldId id="607" r:id="rId16"/>
    <p:sldId id="594" r:id="rId17"/>
    <p:sldId id="608" r:id="rId18"/>
    <p:sldId id="609" r:id="rId19"/>
    <p:sldId id="2311" r:id="rId20"/>
    <p:sldId id="2312" r:id="rId21"/>
    <p:sldId id="2313" r:id="rId22"/>
    <p:sldId id="544" r:id="rId23"/>
    <p:sldId id="548" r:id="rId24"/>
    <p:sldId id="445" r:id="rId25"/>
    <p:sldId id="447" r:id="rId26"/>
    <p:sldId id="446" r:id="rId27"/>
    <p:sldId id="550" r:id="rId28"/>
    <p:sldId id="556" r:id="rId29"/>
    <p:sldId id="600" r:id="rId30"/>
    <p:sldId id="595" r:id="rId31"/>
    <p:sldId id="2340" r:id="rId32"/>
    <p:sldId id="597" r:id="rId33"/>
    <p:sldId id="598" r:id="rId34"/>
    <p:sldId id="599" r:id="rId35"/>
    <p:sldId id="563" r:id="rId36"/>
    <p:sldId id="565" r:id="rId37"/>
    <p:sldId id="566" r:id="rId38"/>
    <p:sldId id="567" r:id="rId39"/>
    <p:sldId id="2343" r:id="rId40"/>
    <p:sldId id="2344" r:id="rId41"/>
    <p:sldId id="551" r:id="rId42"/>
    <p:sldId id="569" r:id="rId43"/>
    <p:sldId id="2322" r:id="rId44"/>
    <p:sldId id="573" r:id="rId45"/>
    <p:sldId id="2328" r:id="rId46"/>
    <p:sldId id="2329" r:id="rId47"/>
    <p:sldId id="2330" r:id="rId48"/>
    <p:sldId id="584" r:id="rId49"/>
    <p:sldId id="2334" r:id="rId50"/>
    <p:sldId id="590" r:id="rId51"/>
    <p:sldId id="2331" r:id="rId52"/>
    <p:sldId id="2335" r:id="rId53"/>
    <p:sldId id="2332" r:id="rId54"/>
    <p:sldId id="553" r:id="rId55"/>
    <p:sldId id="580" r:id="rId56"/>
    <p:sldId id="2324" r:id="rId57"/>
  </p:sldIdLst>
  <p:sldSz cx="12192000" cy="6858000"/>
  <p:notesSz cx="9309100" cy="7023100"/>
  <p:defaultTextStyle>
    <a:defPPr>
      <a:defRPr lang="en-US"/>
    </a:defPPr>
    <a:lvl1pPr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1pPr>
    <a:lvl2pPr marL="457200"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2pPr>
    <a:lvl3pPr marL="914400"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3pPr>
    <a:lvl4pPr marL="1371600"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4pPr>
    <a:lvl5pPr marL="1828800"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5pPr>
    <a:lvl6pPr marL="22860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6pPr>
    <a:lvl7pPr marL="27432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7pPr>
    <a:lvl8pPr marL="32004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8pPr>
    <a:lvl9pPr marL="36576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9pPr>
  </p:defaultTextStyle>
  <p:extLst>
    <p:ext uri="{EFAFB233-063F-42B5-8137-9DF3F51BA10A}">
      <p15:sldGuideLst xmlns:p15="http://schemas.microsoft.com/office/powerpoint/2012/main">
        <p15:guide id="1" orient="horz" pos="2160" userDrawn="1">
          <p15:clr>
            <a:srgbClr val="A4A3A4"/>
          </p15:clr>
        </p15:guide>
        <p15:guide id="2" pos="3776" userDrawn="1">
          <p15:clr>
            <a:srgbClr val="A4A3A4"/>
          </p15:clr>
        </p15:guide>
      </p15:sldGuideLst>
    </p:ext>
    <p:ext uri="{2D200454-40CA-4A62-9FC3-DE9A4176ACB9}">
      <p15:notesGuideLst xmlns:p15="http://schemas.microsoft.com/office/powerpoint/2012/main">
        <p15:guide id="1" orient="horz" pos="2216" userDrawn="1">
          <p15:clr>
            <a:srgbClr val="A4A3A4"/>
          </p15:clr>
        </p15:guide>
        <p15:guide id="2" pos="2936" userDrawn="1">
          <p15:clr>
            <a:srgbClr val="A4A3A4"/>
          </p15:clr>
        </p15:guide>
        <p15:guide id="3" orient="horz" pos="2212" userDrawn="1">
          <p15:clr>
            <a:srgbClr val="A4A3A4"/>
          </p15:clr>
        </p15:guide>
        <p15:guide id="4"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cal_Admin" initials="L" lastIdx="12" clrIdx="0"/>
  <p:cmAuthor id="7" name="Angeline Arsenault" initials="AA" lastIdx="4" clrIdx="7">
    <p:extLst>
      <p:ext uri="{19B8F6BF-5375-455C-9EA6-DF929625EA0E}">
        <p15:presenceInfo xmlns:p15="http://schemas.microsoft.com/office/powerpoint/2012/main" userId="S::AArsenault@slb.com::806a7470-b6b2-4398-8548-7c3afef13f7f" providerId="AD"/>
      </p:ext>
    </p:extLst>
  </p:cmAuthor>
  <p:cmAuthor id="1" name="Marie Donnelly" initials="MFD" lastIdx="6" clrIdx="1"/>
  <p:cmAuthor id="2" name="Kathy Sauder" initials="KS" lastIdx="4" clrIdx="2"/>
  <p:cmAuthor id="3" name="Tracey Manion" initials="AC" lastIdx="1" clrIdx="3"/>
  <p:cmAuthor id="4" name="Tracey Manion" initials="TM" lastIdx="2" clrIdx="4"/>
  <p:cmAuthor id="5" name="Marie Donnelly" initials="MD" lastIdx="0" clrIdx="5"/>
  <p:cmAuthor id="6" name="Carolyn/Jing Wei Chang" initials="CWC" lastIdx="2" clrIdx="6">
    <p:extLst>
      <p:ext uri="{19B8F6BF-5375-455C-9EA6-DF929625EA0E}">
        <p15:presenceInfo xmlns:p15="http://schemas.microsoft.com/office/powerpoint/2012/main" userId="S-1-5-21-4286958989-1320403947-2984280511-1117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DB"/>
    <a:srgbClr val="004990"/>
    <a:srgbClr val="FA9F00"/>
    <a:srgbClr val="737EA1"/>
    <a:srgbClr val="A3AAC1"/>
    <a:srgbClr val="FFFFFF"/>
    <a:srgbClr val="FDBE57"/>
    <a:srgbClr val="545E7C"/>
    <a:srgbClr val="69759B"/>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5065" autoAdjust="0"/>
  </p:normalViewPr>
  <p:slideViewPr>
    <p:cSldViewPr snapToGrid="0">
      <p:cViewPr varScale="1">
        <p:scale>
          <a:sx n="83" d="100"/>
          <a:sy n="83" d="100"/>
        </p:scale>
        <p:origin x="638" y="67"/>
      </p:cViewPr>
      <p:guideLst>
        <p:guide orient="horz" pos="2160"/>
        <p:guide pos="3776"/>
      </p:guideLst>
    </p:cSldViewPr>
  </p:slideViewPr>
  <p:outlineViewPr>
    <p:cViewPr>
      <p:scale>
        <a:sx n="33" d="100"/>
        <a:sy n="33" d="100"/>
      </p:scale>
      <p:origin x="0" y="0"/>
    </p:cViewPr>
  </p:outlineViewPr>
  <p:notesTextViewPr>
    <p:cViewPr>
      <p:scale>
        <a:sx n="3" d="2"/>
        <a:sy n="3" d="2"/>
      </p:scale>
      <p:origin x="0" y="0"/>
    </p:cViewPr>
  </p:notesTextViewPr>
  <p:sorterViewPr>
    <p:cViewPr>
      <p:scale>
        <a:sx n="83" d="100"/>
        <a:sy n="83" d="100"/>
      </p:scale>
      <p:origin x="0" y="6594"/>
    </p:cViewPr>
  </p:sorterViewPr>
  <p:notesViewPr>
    <p:cSldViewPr>
      <p:cViewPr>
        <p:scale>
          <a:sx n="110" d="100"/>
          <a:sy n="110" d="100"/>
        </p:scale>
        <p:origin x="-558" y="-24"/>
      </p:cViewPr>
      <p:guideLst>
        <p:guide orient="horz" pos="2216"/>
        <p:guide pos="2936"/>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4033943" cy="351155"/>
          </a:xfrm>
          <a:prstGeom prst="rect">
            <a:avLst/>
          </a:prstGeom>
          <a:noFill/>
          <a:ln w="9525">
            <a:noFill/>
            <a:miter lim="800000"/>
            <a:headEnd/>
            <a:tailEnd/>
          </a:ln>
        </p:spPr>
        <p:txBody>
          <a:bodyPr vert="horz" wrap="square" lIns="93277" tIns="46637" rIns="93277" bIns="46637" numCol="1" anchor="t" anchorCtr="0" compatLnSpc="1">
            <a:prstTxWarp prst="textNoShape">
              <a:avLst/>
            </a:prstTxWarp>
          </a:bodyPr>
          <a:lstStyle>
            <a:lvl1pPr eaLnBrk="0" hangingPunct="0">
              <a:defRPr sz="1200">
                <a:latin typeface="Arial" pitchFamily="34" charset="0"/>
                <a:ea typeface="ヒラギノ角ゴ Pro W3"/>
                <a:cs typeface="ヒラギノ角ゴ Pro W3"/>
              </a:defRPr>
            </a:lvl1pPr>
          </a:lstStyle>
          <a:p>
            <a:pPr>
              <a:defRPr/>
            </a:pPr>
            <a:endParaRPr lang="en-US" dirty="0"/>
          </a:p>
        </p:txBody>
      </p:sp>
      <p:sp>
        <p:nvSpPr>
          <p:cNvPr id="6147" name="Rectangle 3"/>
          <p:cNvSpPr>
            <a:spLocks noGrp="1" noChangeArrowheads="1"/>
          </p:cNvSpPr>
          <p:nvPr>
            <p:ph type="dt" sz="quarter" idx="1"/>
          </p:nvPr>
        </p:nvSpPr>
        <p:spPr bwMode="auto">
          <a:xfrm>
            <a:off x="5275161" y="2"/>
            <a:ext cx="4033943" cy="351155"/>
          </a:xfrm>
          <a:prstGeom prst="rect">
            <a:avLst/>
          </a:prstGeom>
          <a:noFill/>
          <a:ln w="9525">
            <a:noFill/>
            <a:miter lim="800000"/>
            <a:headEnd/>
            <a:tailEnd/>
          </a:ln>
        </p:spPr>
        <p:txBody>
          <a:bodyPr vert="horz" wrap="square" lIns="93277" tIns="46637" rIns="93277" bIns="46637" numCol="1" anchor="t" anchorCtr="0" compatLnSpc="1">
            <a:prstTxWarp prst="textNoShape">
              <a:avLst/>
            </a:prstTxWarp>
          </a:bodyPr>
          <a:lstStyle>
            <a:lvl1pPr algn="r" eaLnBrk="0" hangingPunct="0">
              <a:defRPr sz="1200">
                <a:latin typeface="Arial" pitchFamily="34" charset="0"/>
                <a:ea typeface="ヒラギノ角ゴ Pro W3"/>
                <a:cs typeface="ヒラギノ角ゴ Pro W3"/>
              </a:defRPr>
            </a:lvl1pPr>
          </a:lstStyle>
          <a:p>
            <a:pPr>
              <a:defRPr/>
            </a:pPr>
            <a:endParaRPr lang="en-US" dirty="0"/>
          </a:p>
        </p:txBody>
      </p:sp>
      <p:sp>
        <p:nvSpPr>
          <p:cNvPr id="6148" name="Rectangle 4"/>
          <p:cNvSpPr>
            <a:spLocks noGrp="1" noChangeArrowheads="1"/>
          </p:cNvSpPr>
          <p:nvPr>
            <p:ph type="ftr" sz="quarter" idx="2"/>
          </p:nvPr>
        </p:nvSpPr>
        <p:spPr bwMode="auto">
          <a:xfrm>
            <a:off x="1" y="6671947"/>
            <a:ext cx="4033943" cy="351155"/>
          </a:xfrm>
          <a:prstGeom prst="rect">
            <a:avLst/>
          </a:prstGeom>
          <a:noFill/>
          <a:ln w="9525">
            <a:noFill/>
            <a:miter lim="800000"/>
            <a:headEnd/>
            <a:tailEnd/>
          </a:ln>
        </p:spPr>
        <p:txBody>
          <a:bodyPr vert="horz" wrap="square" lIns="93277" tIns="46637" rIns="93277" bIns="46637" numCol="1" anchor="b" anchorCtr="0" compatLnSpc="1">
            <a:prstTxWarp prst="textNoShape">
              <a:avLst/>
            </a:prstTxWarp>
          </a:bodyPr>
          <a:lstStyle>
            <a:lvl1pPr eaLnBrk="0" hangingPunct="0">
              <a:defRPr sz="1200">
                <a:latin typeface="Arial" pitchFamily="34" charset="0"/>
                <a:ea typeface="ヒラギノ角ゴ Pro W3"/>
                <a:cs typeface="ヒラギノ角ゴ Pro W3"/>
              </a:defRPr>
            </a:lvl1pPr>
          </a:lstStyle>
          <a:p>
            <a:pPr>
              <a:defRPr/>
            </a:pPr>
            <a:endParaRPr lang="en-US" dirty="0"/>
          </a:p>
        </p:txBody>
      </p:sp>
      <p:sp>
        <p:nvSpPr>
          <p:cNvPr id="6149" name="Rectangle 5"/>
          <p:cNvSpPr>
            <a:spLocks noGrp="1" noChangeArrowheads="1"/>
          </p:cNvSpPr>
          <p:nvPr>
            <p:ph type="sldNum" sz="quarter" idx="3"/>
          </p:nvPr>
        </p:nvSpPr>
        <p:spPr bwMode="auto">
          <a:xfrm>
            <a:off x="5275161" y="6671947"/>
            <a:ext cx="4033943" cy="351155"/>
          </a:xfrm>
          <a:prstGeom prst="rect">
            <a:avLst/>
          </a:prstGeom>
          <a:noFill/>
          <a:ln w="9525">
            <a:noFill/>
            <a:miter lim="800000"/>
            <a:headEnd/>
            <a:tailEnd/>
          </a:ln>
        </p:spPr>
        <p:txBody>
          <a:bodyPr vert="horz" wrap="square" lIns="93277" tIns="46637" rIns="93277" bIns="46637" numCol="1" anchor="b" anchorCtr="0" compatLnSpc="1">
            <a:prstTxWarp prst="textNoShape">
              <a:avLst/>
            </a:prstTxWarp>
          </a:bodyPr>
          <a:lstStyle>
            <a:lvl1pPr algn="r" eaLnBrk="0" hangingPunct="0">
              <a:defRPr sz="1200">
                <a:latin typeface="Arial" pitchFamily="34" charset="0"/>
                <a:ea typeface="ヒラギノ角ゴ Pro W3"/>
                <a:cs typeface="ヒラギノ角ゴ Pro W3"/>
              </a:defRPr>
            </a:lvl1pPr>
          </a:lstStyle>
          <a:p>
            <a:pPr>
              <a:defRPr/>
            </a:pPr>
            <a:fld id="{C8C79BD3-6CBC-4377-97B6-714A0E4383E6}" type="slidenum">
              <a:rPr lang="en-US"/>
              <a:pPr>
                <a:defRPr/>
              </a:pPr>
              <a:t>‹#›</a:t>
            </a:fld>
            <a:endParaRPr lang="en-US" dirty="0"/>
          </a:p>
        </p:txBody>
      </p:sp>
    </p:spTree>
    <p:extLst>
      <p:ext uri="{BB962C8B-B14F-4D97-AF65-F5344CB8AC3E}">
        <p14:creationId xmlns:p14="http://schemas.microsoft.com/office/powerpoint/2010/main" val="3423172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2"/>
            <a:ext cx="4033943" cy="351155"/>
          </a:xfrm>
          <a:prstGeom prst="rect">
            <a:avLst/>
          </a:prstGeom>
          <a:noFill/>
          <a:ln w="9525">
            <a:noFill/>
            <a:miter lim="800000"/>
            <a:headEnd/>
            <a:tailEnd/>
          </a:ln>
        </p:spPr>
        <p:txBody>
          <a:bodyPr vert="horz" wrap="square" lIns="93277" tIns="46637" rIns="93277" bIns="46637" numCol="1" anchor="t" anchorCtr="0" compatLnSpc="1">
            <a:prstTxWarp prst="textNoShape">
              <a:avLst/>
            </a:prstTxWarp>
          </a:bodyPr>
          <a:lstStyle>
            <a:lvl1pPr eaLnBrk="0" hangingPunct="0">
              <a:defRPr sz="1200">
                <a:latin typeface="Arial" pitchFamily="34" charset="0"/>
                <a:ea typeface="ヒラギノ角ゴ Pro W3"/>
                <a:cs typeface="ヒラギノ角ゴ Pro W3"/>
              </a:defRPr>
            </a:lvl1pPr>
          </a:lstStyle>
          <a:p>
            <a:pPr>
              <a:defRPr/>
            </a:pPr>
            <a:endParaRPr lang="en-US" dirty="0"/>
          </a:p>
        </p:txBody>
      </p:sp>
      <p:sp>
        <p:nvSpPr>
          <p:cNvPr id="8195" name="Rectangle 3"/>
          <p:cNvSpPr>
            <a:spLocks noGrp="1" noChangeArrowheads="1"/>
          </p:cNvSpPr>
          <p:nvPr>
            <p:ph type="dt" idx="1"/>
          </p:nvPr>
        </p:nvSpPr>
        <p:spPr bwMode="auto">
          <a:xfrm>
            <a:off x="5275161" y="2"/>
            <a:ext cx="4033943" cy="351155"/>
          </a:xfrm>
          <a:prstGeom prst="rect">
            <a:avLst/>
          </a:prstGeom>
          <a:noFill/>
          <a:ln w="9525">
            <a:noFill/>
            <a:miter lim="800000"/>
            <a:headEnd/>
            <a:tailEnd/>
          </a:ln>
        </p:spPr>
        <p:txBody>
          <a:bodyPr vert="horz" wrap="square" lIns="93277" tIns="46637" rIns="93277" bIns="46637" numCol="1" anchor="t" anchorCtr="0" compatLnSpc="1">
            <a:prstTxWarp prst="textNoShape">
              <a:avLst/>
            </a:prstTxWarp>
          </a:bodyPr>
          <a:lstStyle>
            <a:lvl1pPr algn="r" eaLnBrk="0" hangingPunct="0">
              <a:defRPr sz="1200">
                <a:latin typeface="Arial" pitchFamily="34" charset="0"/>
                <a:ea typeface="ヒラギノ角ゴ Pro W3"/>
                <a:cs typeface="ヒラギノ角ゴ Pro W3"/>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4911725" y="546100"/>
            <a:ext cx="4681538" cy="26336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543034" y="780347"/>
            <a:ext cx="4421823" cy="5716023"/>
          </a:xfrm>
          <a:prstGeom prst="rect">
            <a:avLst/>
          </a:prstGeom>
          <a:noFill/>
          <a:ln w="9525">
            <a:noFill/>
            <a:miter lim="800000"/>
            <a:headEnd/>
            <a:tailEnd/>
          </a:ln>
        </p:spPr>
        <p:txBody>
          <a:bodyPr vert="horz" wrap="square" lIns="93277" tIns="46637" rIns="93277" bIns="4663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1" y="6671947"/>
            <a:ext cx="4033943" cy="351155"/>
          </a:xfrm>
          <a:prstGeom prst="rect">
            <a:avLst/>
          </a:prstGeom>
          <a:noFill/>
          <a:ln w="9525">
            <a:noFill/>
            <a:miter lim="800000"/>
            <a:headEnd/>
            <a:tailEnd/>
          </a:ln>
        </p:spPr>
        <p:txBody>
          <a:bodyPr vert="horz" wrap="square" lIns="93277" tIns="46637" rIns="93277" bIns="46637" numCol="1" anchor="b" anchorCtr="0" compatLnSpc="1">
            <a:prstTxWarp prst="textNoShape">
              <a:avLst/>
            </a:prstTxWarp>
          </a:bodyPr>
          <a:lstStyle>
            <a:lvl1pPr eaLnBrk="0" hangingPunct="0">
              <a:defRPr sz="1200">
                <a:latin typeface="Arial" pitchFamily="34" charset="0"/>
                <a:ea typeface="ヒラギノ角ゴ Pro W3"/>
                <a:cs typeface="ヒラギノ角ゴ Pro W3"/>
              </a:defRPr>
            </a:lvl1pPr>
          </a:lstStyle>
          <a:p>
            <a:pPr>
              <a:defRPr/>
            </a:pPr>
            <a:endParaRPr lang="en-US" dirty="0"/>
          </a:p>
        </p:txBody>
      </p:sp>
      <p:sp>
        <p:nvSpPr>
          <p:cNvPr id="8199" name="Rectangle 7"/>
          <p:cNvSpPr>
            <a:spLocks noGrp="1" noChangeArrowheads="1"/>
          </p:cNvSpPr>
          <p:nvPr>
            <p:ph type="sldNum" sz="quarter" idx="5"/>
          </p:nvPr>
        </p:nvSpPr>
        <p:spPr bwMode="auto">
          <a:xfrm>
            <a:off x="5275161" y="6671947"/>
            <a:ext cx="4033943" cy="351155"/>
          </a:xfrm>
          <a:prstGeom prst="rect">
            <a:avLst/>
          </a:prstGeom>
          <a:noFill/>
          <a:ln w="9525">
            <a:noFill/>
            <a:miter lim="800000"/>
            <a:headEnd/>
            <a:tailEnd/>
          </a:ln>
        </p:spPr>
        <p:txBody>
          <a:bodyPr vert="horz" wrap="square" lIns="93277" tIns="46637" rIns="93277" bIns="46637" numCol="1" anchor="b" anchorCtr="0" compatLnSpc="1">
            <a:prstTxWarp prst="textNoShape">
              <a:avLst/>
            </a:prstTxWarp>
          </a:bodyPr>
          <a:lstStyle>
            <a:lvl1pPr algn="r" eaLnBrk="0" hangingPunct="0">
              <a:defRPr sz="1200">
                <a:latin typeface="Arial" pitchFamily="34" charset="0"/>
                <a:ea typeface="ヒラギノ角ゴ Pro W3"/>
                <a:cs typeface="ヒラギノ角ゴ Pro W3"/>
              </a:defRPr>
            </a:lvl1pPr>
          </a:lstStyle>
          <a:p>
            <a:pPr>
              <a:defRPr/>
            </a:pPr>
            <a:fld id="{8B87CE9B-FF6E-4C40-9175-B163087F0976}" type="slidenum">
              <a:rPr lang="en-US"/>
              <a:pPr>
                <a:defRPr/>
              </a:pPr>
              <a:t>‹#›</a:t>
            </a:fld>
            <a:endParaRPr lang="en-US" dirty="0"/>
          </a:p>
        </p:txBody>
      </p:sp>
    </p:spTree>
    <p:extLst>
      <p:ext uri="{BB962C8B-B14F-4D97-AF65-F5344CB8AC3E}">
        <p14:creationId xmlns:p14="http://schemas.microsoft.com/office/powerpoint/2010/main" val="298623461"/>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ts val="600"/>
      </a:spcAft>
      <a:defRPr sz="1200" kern="1200">
        <a:solidFill>
          <a:schemeClr val="tx1"/>
        </a:solidFill>
        <a:latin typeface="Arial" charset="0"/>
        <a:ea typeface="ヒラギノ角ゴ Pro W3" charset="-128"/>
        <a:cs typeface="ヒラギノ角ゴ Pro W3"/>
      </a:defRPr>
    </a:lvl1pPr>
    <a:lvl2pPr marL="628650" indent="-171450" algn="l" rtl="0" eaLnBrk="0" fontAlgn="base" hangingPunct="0">
      <a:spcBef>
        <a:spcPts val="600"/>
      </a:spcBef>
      <a:spcAft>
        <a:spcPts val="600"/>
      </a:spcAft>
      <a:buClr>
        <a:srgbClr val="FA9F00"/>
      </a:buClr>
      <a:buFont typeface="Wingdings" pitchFamily="2" charset="2"/>
      <a:buChar char="§"/>
      <a:defRPr sz="1200" kern="1200">
        <a:solidFill>
          <a:schemeClr val="tx1"/>
        </a:solidFill>
        <a:latin typeface="Arial" charset="0"/>
        <a:ea typeface="ヒラギノ角ゴ Pro W3" charset="-128"/>
        <a:cs typeface="ヒラギノ角ゴ Pro W3"/>
      </a:defRPr>
    </a:lvl2pPr>
    <a:lvl3pPr marL="1085850" indent="-171450" algn="l" rtl="0" eaLnBrk="0" fontAlgn="base" hangingPunct="0">
      <a:spcBef>
        <a:spcPts val="600"/>
      </a:spcBef>
      <a:spcAft>
        <a:spcPts val="600"/>
      </a:spcAft>
      <a:buClr>
        <a:srgbClr val="737EA1"/>
      </a:buClr>
      <a:buFont typeface="Courier New" pitchFamily="49" charset="0"/>
      <a:buChar char="o"/>
      <a:defRPr sz="1200" kern="1200">
        <a:solidFill>
          <a:schemeClr val="tx1"/>
        </a:solidFill>
        <a:latin typeface="Arial" charset="0"/>
        <a:ea typeface="ヒラギノ角ゴ Pro W3" charset="-128"/>
        <a:cs typeface="ヒラギノ角ゴ Pro W3"/>
      </a:defRPr>
    </a:lvl3pPr>
    <a:lvl4pPr marL="1371600" algn="l" rtl="0" eaLnBrk="0" fontAlgn="base" hangingPunct="0">
      <a:spcBef>
        <a:spcPts val="600"/>
      </a:spcBef>
      <a:spcAft>
        <a:spcPts val="600"/>
      </a:spcAft>
      <a:defRPr sz="1200" kern="1200">
        <a:solidFill>
          <a:schemeClr val="tx1"/>
        </a:solidFill>
        <a:latin typeface="Arial" charset="0"/>
        <a:ea typeface="ヒラギノ角ゴ Pro W3" charset="-128"/>
        <a:cs typeface="ヒラギノ角ゴ Pro W3"/>
      </a:defRPr>
    </a:lvl4pPr>
    <a:lvl5pPr marL="1828800" algn="l" rtl="0" eaLnBrk="0" fontAlgn="base" hangingPunct="0">
      <a:spcBef>
        <a:spcPts val="600"/>
      </a:spcBef>
      <a:spcAft>
        <a:spcPts val="600"/>
      </a:spcAft>
      <a:defRPr sz="1200" kern="1200">
        <a:solidFill>
          <a:schemeClr val="tx1"/>
        </a:solidFill>
        <a:latin typeface="Arial" charset="0"/>
        <a:ea typeface="ヒラギノ角ゴ Pro W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4911725" y="546100"/>
            <a:ext cx="4681538" cy="2633663"/>
          </a:xfrm>
          <a:ln/>
        </p:spPr>
      </p:sp>
      <p:sp>
        <p:nvSpPr>
          <p:cNvPr id="16386" name="Notes Placeholder 2"/>
          <p:cNvSpPr>
            <a:spLocks noGrp="1"/>
          </p:cNvSpPr>
          <p:nvPr>
            <p:ph type="body" idx="1"/>
          </p:nvPr>
        </p:nvSpPr>
        <p:spPr>
          <a:noFill/>
          <a:ln/>
        </p:spPr>
        <p:txBody>
          <a:bodyPr/>
          <a:lstStyle/>
          <a:p>
            <a:endParaRPr lang="en-US" dirty="0">
              <a:latin typeface="Arial" pitchFamily="-123" charset="0"/>
              <a:ea typeface="ヒラギノ角ゴ Pro W3" pitchFamily="-123" charset="-128"/>
              <a:cs typeface="ヒラギノ角ゴ Pro W3" pitchFamily="-123" charset="-128"/>
            </a:endParaRPr>
          </a:p>
        </p:txBody>
      </p:sp>
      <p:sp>
        <p:nvSpPr>
          <p:cNvPr id="16387" name="Slide Number Placeholder 3"/>
          <p:cNvSpPr>
            <a:spLocks noGrp="1"/>
          </p:cNvSpPr>
          <p:nvPr>
            <p:ph type="sldNum" sz="quarter" idx="5"/>
          </p:nvPr>
        </p:nvSpPr>
        <p:spPr>
          <a:noFill/>
        </p:spPr>
        <p:txBody>
          <a:bodyPr/>
          <a:lstStyle/>
          <a:p>
            <a:fld id="{D82135D5-1CC5-4C75-AAED-82E48BAD242A}" type="slidenum">
              <a:rPr lang="en-US">
                <a:latin typeface="Arial" pitchFamily="-123" charset="0"/>
                <a:ea typeface="ヒラギノ角ゴ Pro W3" pitchFamily="-123" charset="-128"/>
                <a:cs typeface="ヒラギノ角ゴ Pro W3" pitchFamily="-123" charset="-128"/>
              </a:rPr>
              <a:pPr/>
              <a:t>1</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133785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a:xfrm>
            <a:off x="1055590" y="1343099"/>
            <a:ext cx="3135411" cy="5692724"/>
          </a:xfrm>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10</a:t>
            </a:fld>
            <a:endParaRPr lang="en-US" dirty="0"/>
          </a:p>
        </p:txBody>
      </p:sp>
    </p:spTree>
    <p:extLst>
      <p:ext uri="{BB962C8B-B14F-4D97-AF65-F5344CB8AC3E}">
        <p14:creationId xmlns:p14="http://schemas.microsoft.com/office/powerpoint/2010/main" val="34294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xfrm>
            <a:off x="4911725" y="546100"/>
            <a:ext cx="4681538" cy="2633663"/>
          </a:xfrm>
          <a:ln/>
        </p:spPr>
      </p:sp>
      <p:sp>
        <p:nvSpPr>
          <p:cNvPr id="43010" name="Notes Placeholder 2"/>
          <p:cNvSpPr>
            <a:spLocks noGrp="1"/>
          </p:cNvSpPr>
          <p:nvPr>
            <p:ph type="body" idx="1"/>
          </p:nvPr>
        </p:nvSpPr>
        <p:spPr>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43011" name="Slide Number Placeholder 3"/>
          <p:cNvSpPr>
            <a:spLocks noGrp="1"/>
          </p:cNvSpPr>
          <p:nvPr>
            <p:ph type="sldNum" sz="quarter" idx="5"/>
          </p:nvPr>
        </p:nvSpPr>
        <p:spPr>
          <a:noFill/>
        </p:spPr>
        <p:txBody>
          <a:bodyPr/>
          <a:lstStyle/>
          <a:p>
            <a:fld id="{62671FCD-E99F-4271-BCBE-E7198791005E}" type="slidenum">
              <a:rPr lang="en-US">
                <a:latin typeface="Arial" pitchFamily="-123" charset="0"/>
                <a:ea typeface="ヒラギノ角ゴ Pro W3" pitchFamily="-123" charset="-128"/>
                <a:cs typeface="ヒラギノ角ゴ Pro W3" pitchFamily="-123" charset="-128"/>
              </a:rPr>
              <a:pPr/>
              <a:t>11</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2212337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3483" y="848789"/>
            <a:ext cx="3135411" cy="569272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12</a:t>
            </a:fld>
            <a:endParaRPr lang="en-US" dirty="0"/>
          </a:p>
        </p:txBody>
      </p:sp>
    </p:spTree>
    <p:extLst>
      <p:ext uri="{BB962C8B-B14F-4D97-AF65-F5344CB8AC3E}">
        <p14:creationId xmlns:p14="http://schemas.microsoft.com/office/powerpoint/2010/main" val="2187346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45059" name="Slide Number Placeholder 3"/>
          <p:cNvSpPr>
            <a:spLocks noGrp="1"/>
          </p:cNvSpPr>
          <p:nvPr>
            <p:ph type="sldNum" sz="quarter" idx="5"/>
          </p:nvPr>
        </p:nvSpPr>
        <p:spPr>
          <a:noFill/>
        </p:spPr>
        <p:txBody>
          <a:bodyPr/>
          <a:lstStyle/>
          <a:p>
            <a:fld id="{7E85BAED-CE62-45EC-B62D-35FB8D90ABFA}" type="slidenum">
              <a:rPr lang="en-US">
                <a:latin typeface="Arial" pitchFamily="-123" charset="0"/>
                <a:ea typeface="ヒラギノ角ゴ Pro W3" pitchFamily="-123" charset="-128"/>
                <a:cs typeface="ヒラギノ角ゴ Pro W3" pitchFamily="-123" charset="-128"/>
              </a:rPr>
              <a:pPr/>
              <a:t>13</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891665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defTabSz="915772" eaLnBrk="1" hangingPunct="1">
              <a:spcBef>
                <a:spcPts val="601"/>
              </a:spcBef>
              <a:spcAft>
                <a:spcPts val="601"/>
              </a:spcAft>
              <a:defRPr/>
            </a:pPr>
            <a:endParaRPr lang="en-US" i="1" dirty="0"/>
          </a:p>
        </p:txBody>
      </p:sp>
      <p:sp>
        <p:nvSpPr>
          <p:cNvPr id="45059" name="Slide Number Placeholder 3"/>
          <p:cNvSpPr>
            <a:spLocks noGrp="1"/>
          </p:cNvSpPr>
          <p:nvPr>
            <p:ph type="sldNum" sz="quarter" idx="5"/>
          </p:nvPr>
        </p:nvSpPr>
        <p:spPr>
          <a:noFill/>
        </p:spPr>
        <p:txBody>
          <a:bodyPr/>
          <a:lstStyle/>
          <a:p>
            <a:fld id="{7E85BAED-CE62-45EC-B62D-35FB8D90ABFA}" type="slidenum">
              <a:rPr lang="en-US">
                <a:latin typeface="Arial" pitchFamily="-123" charset="0"/>
                <a:ea typeface="ヒラギノ角ゴ Pro W3" pitchFamily="-123" charset="-128"/>
                <a:cs typeface="ヒラギノ角ゴ Pro W3" pitchFamily="-123" charset="-128"/>
              </a:rPr>
              <a:pPr/>
              <a:t>14</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26765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15</a:t>
            </a:fld>
            <a:endParaRPr lang="en-US" dirty="0"/>
          </a:p>
        </p:txBody>
      </p:sp>
    </p:spTree>
    <p:extLst>
      <p:ext uri="{BB962C8B-B14F-4D97-AF65-F5344CB8AC3E}">
        <p14:creationId xmlns:p14="http://schemas.microsoft.com/office/powerpoint/2010/main" val="2537599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16</a:t>
            </a:fld>
            <a:endParaRPr lang="en-US" dirty="0"/>
          </a:p>
        </p:txBody>
      </p:sp>
    </p:spTree>
    <p:extLst>
      <p:ext uri="{BB962C8B-B14F-4D97-AF65-F5344CB8AC3E}">
        <p14:creationId xmlns:p14="http://schemas.microsoft.com/office/powerpoint/2010/main" val="293489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7164" y="776651"/>
            <a:ext cx="3135411" cy="5692724"/>
          </a:xfrm>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17</a:t>
            </a:fld>
            <a:endParaRPr lang="en-US" dirty="0"/>
          </a:p>
        </p:txBody>
      </p:sp>
    </p:spTree>
    <p:extLst>
      <p:ext uri="{BB962C8B-B14F-4D97-AF65-F5344CB8AC3E}">
        <p14:creationId xmlns:p14="http://schemas.microsoft.com/office/powerpoint/2010/main" val="218326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20">
              <a:defRPr/>
            </a:pPr>
            <a:endParaRPr lang="en-US" sz="1000" i="1"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18</a:t>
            </a:fld>
            <a:endParaRPr lang="en-US" dirty="0"/>
          </a:p>
        </p:txBody>
      </p:sp>
    </p:spTree>
    <p:extLst>
      <p:ext uri="{BB962C8B-B14F-4D97-AF65-F5344CB8AC3E}">
        <p14:creationId xmlns:p14="http://schemas.microsoft.com/office/powerpoint/2010/main" val="862309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355B00-EA5D-404E-BF2B-9F4CAB715BD0}" type="slidenum">
              <a:rPr lang="en-US" smtClean="0"/>
              <a:t>19</a:t>
            </a:fld>
            <a:endParaRPr lang="en-US"/>
          </a:p>
        </p:txBody>
      </p:sp>
    </p:spTree>
    <p:extLst>
      <p:ext uri="{BB962C8B-B14F-4D97-AF65-F5344CB8AC3E}">
        <p14:creationId xmlns:p14="http://schemas.microsoft.com/office/powerpoint/2010/main" val="174601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2</a:t>
            </a:fld>
            <a:endParaRPr lang="en-US" dirty="0"/>
          </a:p>
        </p:txBody>
      </p:sp>
    </p:spTree>
    <p:extLst>
      <p:ext uri="{BB962C8B-B14F-4D97-AF65-F5344CB8AC3E}">
        <p14:creationId xmlns:p14="http://schemas.microsoft.com/office/powerpoint/2010/main" val="2344724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xfrm>
            <a:off x="1271909" y="848789"/>
            <a:ext cx="3135411" cy="5692724"/>
          </a:xfrm>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57347" name="Slide Number Placeholder 3"/>
          <p:cNvSpPr>
            <a:spLocks noGrp="1"/>
          </p:cNvSpPr>
          <p:nvPr>
            <p:ph type="sldNum" sz="quarter" idx="5"/>
          </p:nvPr>
        </p:nvSpPr>
        <p:spPr>
          <a:noFill/>
        </p:spPr>
        <p:txBody>
          <a:bodyPr/>
          <a:lstStyle/>
          <a:p>
            <a:fld id="{C66D358A-8E5E-4E16-A0BE-E41B9363AD08}" type="slidenum">
              <a:rPr lang="en-US">
                <a:latin typeface="Arial" pitchFamily="-123" charset="0"/>
                <a:ea typeface="ヒラギノ角ゴ Pro W3" pitchFamily="-123" charset="-128"/>
                <a:cs typeface="ヒラギノ角ゴ Pro W3" pitchFamily="-123" charset="-128"/>
              </a:rPr>
              <a:pPr/>
              <a:t>20</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3778158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6355B00-EA5D-404E-BF2B-9F4CAB715BD0}" type="slidenum">
              <a:rPr lang="en-US" smtClean="0"/>
              <a:t>21</a:t>
            </a:fld>
            <a:endParaRPr lang="en-US"/>
          </a:p>
        </p:txBody>
      </p:sp>
    </p:spTree>
    <p:extLst>
      <p:ext uri="{BB962C8B-B14F-4D97-AF65-F5344CB8AC3E}">
        <p14:creationId xmlns:p14="http://schemas.microsoft.com/office/powerpoint/2010/main" val="116946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xfrm>
            <a:off x="4911725" y="546100"/>
            <a:ext cx="4681538" cy="2633663"/>
          </a:xfrm>
          <a:ln/>
        </p:spPr>
      </p:sp>
      <p:sp>
        <p:nvSpPr>
          <p:cNvPr id="59394" name="Notes Placeholder 2"/>
          <p:cNvSpPr>
            <a:spLocks noGrp="1"/>
          </p:cNvSpPr>
          <p:nvPr>
            <p:ph type="body" idx="1"/>
          </p:nvPr>
        </p:nvSpPr>
        <p:spPr>
          <a:xfrm>
            <a:off x="190313" y="632374"/>
            <a:ext cx="3135411" cy="5692724"/>
          </a:xfrm>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59395" name="Slide Number Placeholder 3"/>
          <p:cNvSpPr>
            <a:spLocks noGrp="1"/>
          </p:cNvSpPr>
          <p:nvPr>
            <p:ph type="sldNum" sz="quarter" idx="5"/>
          </p:nvPr>
        </p:nvSpPr>
        <p:spPr>
          <a:noFill/>
        </p:spPr>
        <p:txBody>
          <a:bodyPr/>
          <a:lstStyle/>
          <a:p>
            <a:fld id="{CE1E86AA-F4AC-4CD2-880E-398DBC668A8F}" type="slidenum">
              <a:rPr lang="en-US">
                <a:latin typeface="Arial" pitchFamily="-123" charset="0"/>
                <a:ea typeface="ヒラギノ角ゴ Pro W3" pitchFamily="-123" charset="-128"/>
                <a:cs typeface="ヒラギノ角ゴ Pro W3" pitchFamily="-123" charset="-128"/>
              </a:rPr>
              <a:pPr/>
              <a:t>22</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1200485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23</a:t>
            </a:fld>
            <a:endParaRPr lang="en-US" dirty="0"/>
          </a:p>
        </p:txBody>
      </p:sp>
    </p:spTree>
    <p:extLst>
      <p:ext uri="{BB962C8B-B14F-4D97-AF65-F5344CB8AC3E}">
        <p14:creationId xmlns:p14="http://schemas.microsoft.com/office/powerpoint/2010/main" val="381773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24</a:t>
            </a:fld>
            <a:endParaRPr lang="en-US" dirty="0"/>
          </a:p>
        </p:txBody>
      </p:sp>
    </p:spTree>
    <p:extLst>
      <p:ext uri="{BB962C8B-B14F-4D97-AF65-F5344CB8AC3E}">
        <p14:creationId xmlns:p14="http://schemas.microsoft.com/office/powerpoint/2010/main" val="2983100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25</a:t>
            </a:fld>
            <a:endParaRPr lang="en-US" dirty="0"/>
          </a:p>
        </p:txBody>
      </p:sp>
    </p:spTree>
    <p:extLst>
      <p:ext uri="{BB962C8B-B14F-4D97-AF65-F5344CB8AC3E}">
        <p14:creationId xmlns:p14="http://schemas.microsoft.com/office/powerpoint/2010/main" val="324922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26</a:t>
            </a:fld>
            <a:endParaRPr lang="en-US" dirty="0"/>
          </a:p>
        </p:txBody>
      </p:sp>
    </p:spTree>
    <p:extLst>
      <p:ext uri="{BB962C8B-B14F-4D97-AF65-F5344CB8AC3E}">
        <p14:creationId xmlns:p14="http://schemas.microsoft.com/office/powerpoint/2010/main" val="2715013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4911725" y="546100"/>
            <a:ext cx="4681538" cy="2633663"/>
          </a:xfrm>
          <a:ln/>
        </p:spPr>
      </p:sp>
      <p:sp>
        <p:nvSpPr>
          <p:cNvPr id="65538" name="Notes Placeholder 2"/>
          <p:cNvSpPr>
            <a:spLocks noGrp="1"/>
          </p:cNvSpPr>
          <p:nvPr>
            <p:ph type="body" idx="1"/>
          </p:nvPr>
        </p:nvSpPr>
        <p:spPr>
          <a:xfrm>
            <a:off x="1271909" y="1065204"/>
            <a:ext cx="3135411" cy="5692724"/>
          </a:xfrm>
          <a:noFill/>
          <a:ln/>
        </p:spPr>
        <p:txBody>
          <a:bodyPr/>
          <a:lstStyle/>
          <a:p>
            <a:pPr eaLnBrk="1" hangingPunct="1"/>
            <a:endParaRPr lang="en-US" b="1" dirty="0">
              <a:latin typeface="Arial" pitchFamily="-123" charset="0"/>
              <a:ea typeface="ヒラギノ角ゴ Pro W3" pitchFamily="-123" charset="-128"/>
              <a:cs typeface="ヒラギノ角ゴ Pro W3" pitchFamily="-123" charset="-128"/>
            </a:endParaRPr>
          </a:p>
        </p:txBody>
      </p:sp>
      <p:sp>
        <p:nvSpPr>
          <p:cNvPr id="65539" name="Slide Number Placeholder 3"/>
          <p:cNvSpPr>
            <a:spLocks noGrp="1"/>
          </p:cNvSpPr>
          <p:nvPr>
            <p:ph type="sldNum" sz="quarter" idx="5"/>
          </p:nvPr>
        </p:nvSpPr>
        <p:spPr>
          <a:noFill/>
        </p:spPr>
        <p:txBody>
          <a:bodyPr/>
          <a:lstStyle/>
          <a:p>
            <a:fld id="{56012198-2C3B-4856-B3CB-8CB6170F2A50}" type="slidenum">
              <a:rPr lang="en-US">
                <a:latin typeface="Arial" pitchFamily="-123" charset="0"/>
                <a:ea typeface="ヒラギノ角ゴ Pro W3" pitchFamily="-123" charset="-128"/>
                <a:cs typeface="ヒラギノ角ゴ Pro W3" pitchFamily="-123" charset="-128"/>
              </a:rPr>
              <a:pPr/>
              <a:t>27</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1661750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28</a:t>
            </a:fld>
            <a:endParaRPr lang="en-US" dirty="0"/>
          </a:p>
        </p:txBody>
      </p:sp>
    </p:spTree>
    <p:extLst>
      <p:ext uri="{BB962C8B-B14F-4D97-AF65-F5344CB8AC3E}">
        <p14:creationId xmlns:p14="http://schemas.microsoft.com/office/powerpoint/2010/main" val="3020248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pPr defTabSz="915772">
              <a:spcBef>
                <a:spcPts val="601"/>
              </a:spcBef>
              <a:spcAft>
                <a:spcPts val="601"/>
              </a:spcAft>
              <a:defRPr/>
            </a:pPr>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29</a:t>
            </a:fld>
            <a:endParaRPr lang="en-US" dirty="0"/>
          </a:p>
        </p:txBody>
      </p:sp>
    </p:spTree>
    <p:extLst>
      <p:ext uri="{BB962C8B-B14F-4D97-AF65-F5344CB8AC3E}">
        <p14:creationId xmlns:p14="http://schemas.microsoft.com/office/powerpoint/2010/main" val="21249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3</a:t>
            </a:fld>
            <a:endParaRPr lang="en-US" dirty="0"/>
          </a:p>
        </p:txBody>
      </p:sp>
    </p:spTree>
    <p:extLst>
      <p:ext uri="{BB962C8B-B14F-4D97-AF65-F5344CB8AC3E}">
        <p14:creationId xmlns:p14="http://schemas.microsoft.com/office/powerpoint/2010/main" val="818145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30</a:t>
            </a:fld>
            <a:endParaRPr lang="en-US" dirty="0"/>
          </a:p>
        </p:txBody>
      </p:sp>
    </p:spTree>
    <p:extLst>
      <p:ext uri="{BB962C8B-B14F-4D97-AF65-F5344CB8AC3E}">
        <p14:creationId xmlns:p14="http://schemas.microsoft.com/office/powerpoint/2010/main" val="2863172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87CE9B-FF6E-4C40-9175-B163087F0976}" type="slidenum">
              <a:rPr lang="en-US" smtClean="0"/>
              <a:pPr>
                <a:defRPr/>
              </a:pPr>
              <a:t>31</a:t>
            </a:fld>
            <a:endParaRPr lang="en-US" dirty="0"/>
          </a:p>
        </p:txBody>
      </p:sp>
    </p:spTree>
    <p:extLst>
      <p:ext uri="{BB962C8B-B14F-4D97-AF65-F5344CB8AC3E}">
        <p14:creationId xmlns:p14="http://schemas.microsoft.com/office/powerpoint/2010/main" val="4080738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xfrm>
            <a:off x="4911725" y="546100"/>
            <a:ext cx="4681538" cy="2633663"/>
          </a:xfrm>
          <a:ln/>
        </p:spPr>
      </p:sp>
      <p:sp>
        <p:nvSpPr>
          <p:cNvPr id="88066" name="Notes Placeholder 2"/>
          <p:cNvSpPr>
            <a:spLocks noGrp="1"/>
          </p:cNvSpPr>
          <p:nvPr>
            <p:ph type="body" idx="1"/>
          </p:nvPr>
        </p:nvSpPr>
        <p:spPr>
          <a:xfrm>
            <a:off x="543034" y="780347"/>
            <a:ext cx="4689951" cy="5716023"/>
          </a:xfrm>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88067" name="Slide Number Placeholder 3"/>
          <p:cNvSpPr>
            <a:spLocks noGrp="1"/>
          </p:cNvSpPr>
          <p:nvPr>
            <p:ph type="sldNum" sz="quarter" idx="5"/>
          </p:nvPr>
        </p:nvSpPr>
        <p:spPr>
          <a:noFill/>
        </p:spPr>
        <p:txBody>
          <a:bodyPr/>
          <a:lstStyle/>
          <a:p>
            <a:fld id="{8B9C0BE1-B4E4-486E-B9A2-5A65A82F08AF}" type="slidenum">
              <a:rPr lang="en-US">
                <a:latin typeface="Arial" pitchFamily="-123" charset="0"/>
                <a:ea typeface="ヒラギノ角ゴ Pro W3" pitchFamily="-123" charset="-128"/>
                <a:cs typeface="ヒラギノ角ゴ Pro W3" pitchFamily="-123" charset="-128"/>
              </a:rPr>
              <a:pPr/>
              <a:t>32</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631641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xfrm>
            <a:off x="4911725" y="546100"/>
            <a:ext cx="4681538" cy="2633663"/>
          </a:xfrm>
          <a:ln/>
        </p:spPr>
      </p:sp>
      <p:sp>
        <p:nvSpPr>
          <p:cNvPr id="90114" name="Notes Placeholder 2"/>
          <p:cNvSpPr>
            <a:spLocks noGrp="1"/>
          </p:cNvSpPr>
          <p:nvPr>
            <p:ph type="body" idx="1"/>
          </p:nvPr>
        </p:nvSpPr>
        <p:spPr>
          <a:noFill/>
          <a:ln/>
        </p:spPr>
        <p:txBody>
          <a:bodyPr/>
          <a:lstStyle/>
          <a:p>
            <a:pPr eaLnBrk="1" hangingPunct="1"/>
            <a:endParaRPr lang="en-US" dirty="0">
              <a:solidFill>
                <a:srgbClr val="008000"/>
              </a:solidFill>
              <a:latin typeface="Arial" pitchFamily="-123" charset="0"/>
              <a:ea typeface="ヒラギノ角ゴ Pro W3" pitchFamily="-123" charset="-128"/>
              <a:cs typeface="ヒラギノ角ゴ Pro W3" pitchFamily="-123" charset="-128"/>
            </a:endParaRPr>
          </a:p>
        </p:txBody>
      </p:sp>
      <p:sp>
        <p:nvSpPr>
          <p:cNvPr id="90115" name="Slide Number Placeholder 3"/>
          <p:cNvSpPr>
            <a:spLocks noGrp="1"/>
          </p:cNvSpPr>
          <p:nvPr>
            <p:ph type="sldNum" sz="quarter" idx="5"/>
          </p:nvPr>
        </p:nvSpPr>
        <p:spPr>
          <a:noFill/>
        </p:spPr>
        <p:txBody>
          <a:bodyPr/>
          <a:lstStyle/>
          <a:p>
            <a:fld id="{0D6DB9A4-A8A7-4314-905C-A90DEB766932}" type="slidenum">
              <a:rPr lang="en-US">
                <a:latin typeface="Arial" pitchFamily="-123" charset="0"/>
                <a:ea typeface="ヒラギノ角ゴ Pro W3" pitchFamily="-123" charset="-128"/>
                <a:cs typeface="ヒラギノ角ゴ Pro W3" pitchFamily="-123" charset="-128"/>
              </a:rPr>
              <a:pPr/>
              <a:t>33</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3865716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xfrm>
            <a:off x="4911725" y="546100"/>
            <a:ext cx="4681538" cy="2633663"/>
          </a:xfrm>
          <a:ln/>
        </p:spPr>
      </p:sp>
      <p:sp>
        <p:nvSpPr>
          <p:cNvPr id="92162" name="Notes Placeholder 2"/>
          <p:cNvSpPr>
            <a:spLocks noGrp="1"/>
          </p:cNvSpPr>
          <p:nvPr>
            <p:ph type="body" idx="1"/>
          </p:nvPr>
        </p:nvSpPr>
        <p:spPr>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92163" name="Slide Number Placeholder 3"/>
          <p:cNvSpPr>
            <a:spLocks noGrp="1"/>
          </p:cNvSpPr>
          <p:nvPr>
            <p:ph type="sldNum" sz="quarter" idx="5"/>
          </p:nvPr>
        </p:nvSpPr>
        <p:spPr>
          <a:noFill/>
        </p:spPr>
        <p:txBody>
          <a:bodyPr/>
          <a:lstStyle/>
          <a:p>
            <a:fld id="{21471B81-B744-4A43-A0BA-777F587ECA03}" type="slidenum">
              <a:rPr lang="en-US">
                <a:latin typeface="Arial" pitchFamily="-123" charset="0"/>
                <a:ea typeface="ヒラギノ角ゴ Pro W3" pitchFamily="-123" charset="-128"/>
                <a:cs typeface="ヒラギノ角ゴ Pro W3" pitchFamily="-123" charset="-128"/>
              </a:rPr>
              <a:pPr/>
              <a:t>34</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1298227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xfrm>
            <a:off x="4911725" y="546100"/>
            <a:ext cx="4681538" cy="2633663"/>
          </a:xfrm>
          <a:ln/>
        </p:spPr>
      </p:sp>
      <p:sp>
        <p:nvSpPr>
          <p:cNvPr id="96258" name="Notes Placeholder 2"/>
          <p:cNvSpPr>
            <a:spLocks noGrp="1"/>
          </p:cNvSpPr>
          <p:nvPr>
            <p:ph type="body" idx="1"/>
          </p:nvPr>
        </p:nvSpPr>
        <p:spPr>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96259" name="Slide Number Placeholder 3"/>
          <p:cNvSpPr>
            <a:spLocks noGrp="1"/>
          </p:cNvSpPr>
          <p:nvPr>
            <p:ph type="sldNum" sz="quarter" idx="5"/>
          </p:nvPr>
        </p:nvSpPr>
        <p:spPr>
          <a:noFill/>
        </p:spPr>
        <p:txBody>
          <a:bodyPr/>
          <a:lstStyle/>
          <a:p>
            <a:fld id="{0B893AD7-2897-4C45-A911-718C3EDC82F1}" type="slidenum">
              <a:rPr lang="en-US">
                <a:latin typeface="Arial" pitchFamily="-123" charset="0"/>
                <a:ea typeface="ヒラギノ角ゴ Pro W3" pitchFamily="-123" charset="-128"/>
                <a:cs typeface="ヒラギノ角ゴ Pro W3" pitchFamily="-123" charset="-128"/>
              </a:rPr>
              <a:pPr/>
              <a:t>35</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467181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4911725" y="546100"/>
            <a:ext cx="4681538" cy="2633663"/>
          </a:xfrm>
          <a:ln/>
        </p:spPr>
      </p:sp>
      <p:sp>
        <p:nvSpPr>
          <p:cNvPr id="34818" name="Notes Placeholder 2"/>
          <p:cNvSpPr>
            <a:spLocks noGrp="1"/>
          </p:cNvSpPr>
          <p:nvPr>
            <p:ph type="body" idx="1"/>
          </p:nvPr>
        </p:nvSpPr>
        <p:spPr>
          <a:xfrm>
            <a:off x="543775" y="781758"/>
            <a:ext cx="4851219" cy="5691158"/>
          </a:xfrm>
          <a:noFill/>
          <a:ln/>
        </p:spPr>
        <p:txBody>
          <a:bodyPr/>
          <a:lstStyle/>
          <a:p>
            <a:pPr marL="395934" lvl="1" indent="0" eaLnBrk="1" hangingPunct="1">
              <a:spcBef>
                <a:spcPts val="306"/>
              </a:spcBef>
              <a:spcAft>
                <a:spcPts val="306"/>
              </a:spcAft>
              <a:buNone/>
            </a:pPr>
            <a:endParaRPr lang="en-US" b="1" dirty="0">
              <a:solidFill>
                <a:srgbClr val="FF0000"/>
              </a:solidFill>
              <a:latin typeface="Arial" pitchFamily="-123" charset="0"/>
              <a:ea typeface="ヒラギノ角ゴ Pro W3" pitchFamily="-123" charset="-128"/>
            </a:endParaRPr>
          </a:p>
        </p:txBody>
      </p:sp>
      <p:sp>
        <p:nvSpPr>
          <p:cNvPr id="34819" name="Slide Number Placeholder 3"/>
          <p:cNvSpPr>
            <a:spLocks noGrp="1"/>
          </p:cNvSpPr>
          <p:nvPr>
            <p:ph type="sldNum" sz="quarter" idx="5"/>
          </p:nvPr>
        </p:nvSpPr>
        <p:spPr>
          <a:noFill/>
        </p:spPr>
        <p:txBody>
          <a:bodyPr/>
          <a:lstStyle/>
          <a:p>
            <a:fld id="{2EBAE8EF-A119-42D5-AE5C-1069A5DB7457}" type="slidenum">
              <a:rPr lang="en-US">
                <a:latin typeface="Arial" pitchFamily="-123" charset="0"/>
                <a:ea typeface="ヒラギノ角ゴ Pro W3" pitchFamily="-123" charset="-128"/>
                <a:cs typeface="ヒラギノ角ゴ Pro W3" pitchFamily="-123" charset="-128"/>
              </a:rPr>
              <a:pPr/>
              <a:t>36</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616790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37</a:t>
            </a:fld>
            <a:endParaRPr lang="en-US" dirty="0"/>
          </a:p>
        </p:txBody>
      </p:sp>
    </p:spTree>
    <p:extLst>
      <p:ext uri="{BB962C8B-B14F-4D97-AF65-F5344CB8AC3E}">
        <p14:creationId xmlns:p14="http://schemas.microsoft.com/office/powerpoint/2010/main" val="2480979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xfrm>
            <a:off x="4911725" y="546100"/>
            <a:ext cx="4681538" cy="2633663"/>
          </a:xfrm>
          <a:ln/>
        </p:spPr>
      </p:sp>
      <p:sp>
        <p:nvSpPr>
          <p:cNvPr id="100354" name="Notes Placeholder 2"/>
          <p:cNvSpPr>
            <a:spLocks noGrp="1"/>
          </p:cNvSpPr>
          <p:nvPr>
            <p:ph type="body" idx="1"/>
          </p:nvPr>
        </p:nvSpPr>
        <p:spPr>
          <a:xfrm>
            <a:off x="466092" y="625408"/>
            <a:ext cx="4427863" cy="5726378"/>
          </a:xfrm>
          <a:noFill/>
          <a:ln/>
        </p:spPr>
        <p:txBody>
          <a:bodyPr/>
          <a:lstStyle/>
          <a:p>
            <a:pPr eaLnBrk="1" hangingPunct="1"/>
            <a:endParaRPr lang="en-US" dirty="0">
              <a:latin typeface="Arial" pitchFamily="-123" charset="0"/>
              <a:ea typeface="ヒラギノ角ゴ Pro W3" pitchFamily="-123" charset="-128"/>
            </a:endParaRPr>
          </a:p>
        </p:txBody>
      </p:sp>
      <p:sp>
        <p:nvSpPr>
          <p:cNvPr id="100355" name="Slide Number Placeholder 3"/>
          <p:cNvSpPr>
            <a:spLocks noGrp="1"/>
          </p:cNvSpPr>
          <p:nvPr>
            <p:ph type="sldNum" sz="quarter" idx="5"/>
          </p:nvPr>
        </p:nvSpPr>
        <p:spPr>
          <a:noFill/>
        </p:spPr>
        <p:txBody>
          <a:bodyPr/>
          <a:lstStyle/>
          <a:p>
            <a:fld id="{6B497BA2-0122-4E02-8193-77EBE9B5A3F3}" type="slidenum">
              <a:rPr lang="en-US">
                <a:latin typeface="Arial" pitchFamily="-123" charset="0"/>
                <a:ea typeface="ヒラギノ角ゴ Pro W3" pitchFamily="-123" charset="-128"/>
                <a:cs typeface="ヒラギノ角ゴ Pro W3" pitchFamily="-123" charset="-128"/>
              </a:rPr>
              <a:pPr/>
              <a:t>38</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13797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pPr eaLnBrk="1" hangingPunct="1"/>
            <a:endParaRPr lang="en-US" dirty="0">
              <a:latin typeface="Arial" pitchFamily="-123" charset="0"/>
              <a:ea typeface="ヒラギノ角ゴ Pro W3" pitchFamily="-123" charset="-128"/>
            </a:endParaRPr>
          </a:p>
        </p:txBody>
      </p:sp>
      <p:sp>
        <p:nvSpPr>
          <p:cNvPr id="104451" name="Slide Number Placeholder 3"/>
          <p:cNvSpPr>
            <a:spLocks noGrp="1"/>
          </p:cNvSpPr>
          <p:nvPr>
            <p:ph type="sldNum" sz="quarter" idx="5"/>
          </p:nvPr>
        </p:nvSpPr>
        <p:spPr>
          <a:noFill/>
        </p:spPr>
        <p:txBody>
          <a:bodyPr/>
          <a:lstStyle/>
          <a:p>
            <a:fld id="{E7B8AE12-7A3D-46EB-B64A-57EAAC106B70}" type="slidenum">
              <a:rPr lang="en-US">
                <a:latin typeface="Arial" pitchFamily="-123" charset="0"/>
                <a:ea typeface="ヒラギノ角ゴ Pro W3" pitchFamily="-123" charset="-128"/>
                <a:cs typeface="ヒラギノ角ゴ Pro W3" pitchFamily="-123" charset="-128"/>
              </a:rPr>
              <a:pPr/>
              <a:t>39</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368950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a:t>
            </a:fld>
            <a:endParaRPr lang="en-US" dirty="0"/>
          </a:p>
        </p:txBody>
      </p:sp>
    </p:spTree>
    <p:extLst>
      <p:ext uri="{BB962C8B-B14F-4D97-AF65-F5344CB8AC3E}">
        <p14:creationId xmlns:p14="http://schemas.microsoft.com/office/powerpoint/2010/main" val="2449423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40</a:t>
            </a:fld>
            <a:endParaRPr lang="en-US" dirty="0"/>
          </a:p>
        </p:txBody>
      </p:sp>
    </p:spTree>
    <p:extLst>
      <p:ext uri="{BB962C8B-B14F-4D97-AF65-F5344CB8AC3E}">
        <p14:creationId xmlns:p14="http://schemas.microsoft.com/office/powerpoint/2010/main" val="364674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41</a:t>
            </a:fld>
            <a:endParaRPr lang="en-US" dirty="0"/>
          </a:p>
        </p:txBody>
      </p:sp>
    </p:spTree>
    <p:extLst>
      <p:ext uri="{BB962C8B-B14F-4D97-AF65-F5344CB8AC3E}">
        <p14:creationId xmlns:p14="http://schemas.microsoft.com/office/powerpoint/2010/main" val="1595748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a:xfrm>
            <a:off x="1416121" y="704512"/>
            <a:ext cx="3135411" cy="569272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42</a:t>
            </a:fld>
            <a:endParaRPr lang="en-US" dirty="0"/>
          </a:p>
        </p:txBody>
      </p:sp>
    </p:spTree>
    <p:extLst>
      <p:ext uri="{BB962C8B-B14F-4D97-AF65-F5344CB8AC3E}">
        <p14:creationId xmlns:p14="http://schemas.microsoft.com/office/powerpoint/2010/main" val="3078870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43</a:t>
            </a:fld>
            <a:endParaRPr lang="en-US" dirty="0"/>
          </a:p>
        </p:txBody>
      </p:sp>
    </p:spTree>
    <p:extLst>
      <p:ext uri="{BB962C8B-B14F-4D97-AF65-F5344CB8AC3E}">
        <p14:creationId xmlns:p14="http://schemas.microsoft.com/office/powerpoint/2010/main" val="3996623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44</a:t>
            </a:fld>
            <a:endParaRPr lang="en-US" dirty="0"/>
          </a:p>
        </p:txBody>
      </p:sp>
    </p:spTree>
    <p:extLst>
      <p:ext uri="{BB962C8B-B14F-4D97-AF65-F5344CB8AC3E}">
        <p14:creationId xmlns:p14="http://schemas.microsoft.com/office/powerpoint/2010/main" val="4269579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45</a:t>
            </a:fld>
            <a:endParaRPr lang="en-US" dirty="0"/>
          </a:p>
        </p:txBody>
      </p:sp>
    </p:spTree>
    <p:extLst>
      <p:ext uri="{BB962C8B-B14F-4D97-AF65-F5344CB8AC3E}">
        <p14:creationId xmlns:p14="http://schemas.microsoft.com/office/powerpoint/2010/main" val="3525569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a:xfrm>
            <a:off x="1704548" y="1065204"/>
            <a:ext cx="3135411" cy="569272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46</a:t>
            </a:fld>
            <a:endParaRPr lang="en-US" dirty="0"/>
          </a:p>
        </p:txBody>
      </p:sp>
    </p:spTree>
    <p:extLst>
      <p:ext uri="{BB962C8B-B14F-4D97-AF65-F5344CB8AC3E}">
        <p14:creationId xmlns:p14="http://schemas.microsoft.com/office/powerpoint/2010/main" val="1550559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a:xfrm>
            <a:off x="1704548" y="1065204"/>
            <a:ext cx="3135411" cy="569272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47</a:t>
            </a:fld>
            <a:endParaRPr lang="en-US" dirty="0"/>
          </a:p>
        </p:txBody>
      </p:sp>
    </p:spTree>
    <p:extLst>
      <p:ext uri="{BB962C8B-B14F-4D97-AF65-F5344CB8AC3E}">
        <p14:creationId xmlns:p14="http://schemas.microsoft.com/office/powerpoint/2010/main" val="2067122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normAutofit/>
          </a:bodyPr>
          <a:lstStyle/>
          <a:p>
            <a:pPr defTabSz="915772"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48</a:t>
            </a:fld>
            <a:endParaRPr lang="en-US" dirty="0"/>
          </a:p>
        </p:txBody>
      </p:sp>
    </p:spTree>
    <p:extLst>
      <p:ext uri="{BB962C8B-B14F-4D97-AF65-F5344CB8AC3E}">
        <p14:creationId xmlns:p14="http://schemas.microsoft.com/office/powerpoint/2010/main" val="1148726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normAutofit fontScale="85000" lnSpcReduction="20000"/>
          </a:bodyPr>
          <a:lstStyle/>
          <a:p>
            <a:endParaRPr lang="en-US" dirty="0">
              <a:effectLst/>
            </a:endParaRPr>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49</a:t>
            </a:fld>
            <a:endParaRPr lang="en-US" dirty="0"/>
          </a:p>
        </p:txBody>
      </p:sp>
    </p:spTree>
    <p:extLst>
      <p:ext uri="{BB962C8B-B14F-4D97-AF65-F5344CB8AC3E}">
        <p14:creationId xmlns:p14="http://schemas.microsoft.com/office/powerpoint/2010/main" val="53214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5</a:t>
            </a:fld>
            <a:endParaRPr lang="en-US" dirty="0"/>
          </a:p>
        </p:txBody>
      </p:sp>
    </p:spTree>
    <p:extLst>
      <p:ext uri="{BB962C8B-B14F-4D97-AF65-F5344CB8AC3E}">
        <p14:creationId xmlns:p14="http://schemas.microsoft.com/office/powerpoint/2010/main" val="633322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50</a:t>
            </a:fld>
            <a:endParaRPr lang="en-US" dirty="0"/>
          </a:p>
        </p:txBody>
      </p:sp>
    </p:spTree>
    <p:extLst>
      <p:ext uri="{BB962C8B-B14F-4D97-AF65-F5344CB8AC3E}">
        <p14:creationId xmlns:p14="http://schemas.microsoft.com/office/powerpoint/2010/main" val="4162201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pPr defTabSz="915772">
              <a:spcBef>
                <a:spcPts val="601"/>
              </a:spcBef>
              <a:spcAft>
                <a:spcPts val="601"/>
              </a:spcAft>
              <a:defRPr/>
            </a:pPr>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51</a:t>
            </a:fld>
            <a:endParaRPr lang="en-US" dirty="0"/>
          </a:p>
        </p:txBody>
      </p:sp>
    </p:spTree>
    <p:extLst>
      <p:ext uri="{BB962C8B-B14F-4D97-AF65-F5344CB8AC3E}">
        <p14:creationId xmlns:p14="http://schemas.microsoft.com/office/powerpoint/2010/main" val="36673108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a:xfrm>
            <a:off x="1127697" y="704512"/>
            <a:ext cx="3135411" cy="5692724"/>
          </a:xfrm>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52</a:t>
            </a:fld>
            <a:endParaRPr lang="en-US" dirty="0"/>
          </a:p>
        </p:txBody>
      </p:sp>
    </p:spTree>
    <p:extLst>
      <p:ext uri="{BB962C8B-B14F-4D97-AF65-F5344CB8AC3E}">
        <p14:creationId xmlns:p14="http://schemas.microsoft.com/office/powerpoint/2010/main" val="2683083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xfrm>
            <a:off x="4911725" y="546100"/>
            <a:ext cx="4681538" cy="2633663"/>
          </a:xfrm>
          <a:ln/>
        </p:spPr>
      </p:sp>
      <p:sp>
        <p:nvSpPr>
          <p:cNvPr id="81922" name="Notes Placeholder 2"/>
          <p:cNvSpPr>
            <a:spLocks noGrp="1"/>
          </p:cNvSpPr>
          <p:nvPr>
            <p:ph type="body" idx="1"/>
          </p:nvPr>
        </p:nvSpPr>
        <p:spPr>
          <a:xfrm>
            <a:off x="911377" y="993066"/>
            <a:ext cx="3135411" cy="5692724"/>
          </a:xfrm>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81923" name="Slide Number Placeholder 3"/>
          <p:cNvSpPr>
            <a:spLocks noGrp="1"/>
          </p:cNvSpPr>
          <p:nvPr>
            <p:ph type="sldNum" sz="quarter" idx="5"/>
          </p:nvPr>
        </p:nvSpPr>
        <p:spPr>
          <a:noFill/>
        </p:spPr>
        <p:txBody>
          <a:bodyPr/>
          <a:lstStyle/>
          <a:p>
            <a:fld id="{031149D5-1A73-4C55-A70F-B8259A151884}" type="slidenum">
              <a:rPr lang="en-US">
                <a:latin typeface="Arial" pitchFamily="-123" charset="0"/>
                <a:ea typeface="ヒラギノ角ゴ Pro W3" pitchFamily="-123" charset="-128"/>
                <a:cs typeface="ヒラギノ角ゴ Pro W3" pitchFamily="-123" charset="-128"/>
              </a:rPr>
              <a:pPr/>
              <a:t>54</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2728507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11725" y="546100"/>
            <a:ext cx="4681538"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7CE9B-FF6E-4C40-9175-B163087F0976}" type="slidenum">
              <a:rPr lang="en-US" smtClean="0"/>
              <a:pPr>
                <a:defRPr/>
              </a:pPr>
              <a:t>55</a:t>
            </a:fld>
            <a:endParaRPr lang="en-US" dirty="0"/>
          </a:p>
        </p:txBody>
      </p:sp>
    </p:spTree>
    <p:extLst>
      <p:ext uri="{BB962C8B-B14F-4D97-AF65-F5344CB8AC3E}">
        <p14:creationId xmlns:p14="http://schemas.microsoft.com/office/powerpoint/2010/main" val="19415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4911725" y="546100"/>
            <a:ext cx="4681538" cy="2633663"/>
          </a:xfrm>
          <a:ln/>
        </p:spPr>
      </p:sp>
      <p:sp>
        <p:nvSpPr>
          <p:cNvPr id="16386" name="Notes Placeholder 2"/>
          <p:cNvSpPr>
            <a:spLocks noGrp="1"/>
          </p:cNvSpPr>
          <p:nvPr>
            <p:ph type="body" idx="1"/>
          </p:nvPr>
        </p:nvSpPr>
        <p:spPr>
          <a:noFill/>
          <a:ln/>
        </p:spPr>
        <p:txBody>
          <a:bodyPr/>
          <a:lstStyle/>
          <a:p>
            <a:endParaRPr lang="en-US" dirty="0">
              <a:latin typeface="Arial" pitchFamily="-123" charset="0"/>
              <a:ea typeface="ヒラギノ角ゴ Pro W3" pitchFamily="-123" charset="-128"/>
              <a:cs typeface="ヒラギノ角ゴ Pro W3" pitchFamily="-123" charset="-128"/>
            </a:endParaRPr>
          </a:p>
        </p:txBody>
      </p:sp>
      <p:sp>
        <p:nvSpPr>
          <p:cNvPr id="16387" name="Slide Number Placeholder 3"/>
          <p:cNvSpPr>
            <a:spLocks noGrp="1"/>
          </p:cNvSpPr>
          <p:nvPr>
            <p:ph type="sldNum" sz="quarter" idx="5"/>
          </p:nvPr>
        </p:nvSpPr>
        <p:spPr>
          <a:noFill/>
        </p:spPr>
        <p:txBody>
          <a:bodyPr/>
          <a:lstStyle/>
          <a:p>
            <a:fld id="{D82135D5-1CC5-4C75-AAED-82E48BAD242A}" type="slidenum">
              <a:rPr lang="en-US">
                <a:latin typeface="Arial" pitchFamily="-123" charset="0"/>
                <a:ea typeface="ヒラギノ角ゴ Pro W3" pitchFamily="-123" charset="-128"/>
                <a:cs typeface="ヒラギノ角ゴ Pro W3" pitchFamily="-123" charset="-128"/>
              </a:rPr>
              <a:pPr/>
              <a:t>56</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190326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xfrm>
            <a:off x="4911725" y="546100"/>
            <a:ext cx="4681538" cy="2633663"/>
          </a:xfrm>
          <a:ln/>
        </p:spPr>
      </p:sp>
      <p:sp>
        <p:nvSpPr>
          <p:cNvPr id="28674" name="Notes Placeholder 2"/>
          <p:cNvSpPr>
            <a:spLocks noGrp="1"/>
          </p:cNvSpPr>
          <p:nvPr>
            <p:ph type="body" idx="1"/>
          </p:nvPr>
        </p:nvSpPr>
        <p:spPr>
          <a:xfrm>
            <a:off x="543774" y="781758"/>
            <a:ext cx="4816272" cy="5726378"/>
          </a:xfrm>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28675" name="Slide Number Placeholder 3"/>
          <p:cNvSpPr>
            <a:spLocks noGrp="1"/>
          </p:cNvSpPr>
          <p:nvPr>
            <p:ph type="sldNum" sz="quarter" idx="5"/>
          </p:nvPr>
        </p:nvSpPr>
        <p:spPr>
          <a:noFill/>
        </p:spPr>
        <p:txBody>
          <a:bodyPr/>
          <a:lstStyle/>
          <a:p>
            <a:fld id="{AC698371-C951-4A85-873B-E7CDD4BFEE49}" type="slidenum">
              <a:rPr lang="en-US">
                <a:latin typeface="Arial" pitchFamily="-123" charset="0"/>
                <a:ea typeface="ヒラギノ角ゴ Pro W3" pitchFamily="-123" charset="-128"/>
                <a:cs typeface="ヒラギノ角ゴ Pro W3" pitchFamily="-123" charset="-128"/>
              </a:rPr>
              <a:pPr/>
              <a:t>6</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219694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xfrm>
            <a:off x="4911725" y="546100"/>
            <a:ext cx="4681538" cy="2633663"/>
          </a:xfrm>
          <a:ln/>
        </p:spPr>
      </p:sp>
      <p:sp>
        <p:nvSpPr>
          <p:cNvPr id="30722" name="Notes Placeholder 2"/>
          <p:cNvSpPr>
            <a:spLocks noGrp="1"/>
          </p:cNvSpPr>
          <p:nvPr>
            <p:ph type="body" idx="1"/>
          </p:nvPr>
        </p:nvSpPr>
        <p:spPr>
          <a:xfrm>
            <a:off x="911377" y="848789"/>
            <a:ext cx="3135411" cy="5692724"/>
          </a:xfrm>
          <a:noFill/>
          <a:ln/>
        </p:spPr>
        <p:txBody>
          <a:bodyPr/>
          <a:lstStyle/>
          <a:p>
            <a:pPr defTabSz="915772" eaLnBrk="1" hangingPunct="1">
              <a:spcBef>
                <a:spcPts val="601"/>
              </a:spcBef>
              <a:spcAft>
                <a:spcPts val="601"/>
              </a:spcAft>
              <a:defRPr/>
            </a:pPr>
            <a:endParaRPr lang="en-US" dirty="0">
              <a:latin typeface="Arial" pitchFamily="-123" charset="0"/>
              <a:ea typeface="ヒラギノ角ゴ Pro W3" pitchFamily="-123" charset="-128"/>
              <a:cs typeface="ヒラギノ角ゴ Pro W3" pitchFamily="-123" charset="-128"/>
            </a:endParaRPr>
          </a:p>
        </p:txBody>
      </p:sp>
      <p:sp>
        <p:nvSpPr>
          <p:cNvPr id="30723" name="Slide Number Placeholder 3"/>
          <p:cNvSpPr>
            <a:spLocks noGrp="1"/>
          </p:cNvSpPr>
          <p:nvPr>
            <p:ph type="sldNum" sz="quarter" idx="5"/>
          </p:nvPr>
        </p:nvSpPr>
        <p:spPr>
          <a:noFill/>
        </p:spPr>
        <p:txBody>
          <a:bodyPr/>
          <a:lstStyle/>
          <a:p>
            <a:fld id="{F5C29F92-9529-46D9-8950-ED55F999054A}" type="slidenum">
              <a:rPr lang="en-US">
                <a:latin typeface="Arial" pitchFamily="-123" charset="0"/>
                <a:ea typeface="ヒラギノ角ゴ Pro W3" pitchFamily="-123" charset="-128"/>
                <a:cs typeface="ヒラギノ角ゴ Pro W3" pitchFamily="-123" charset="-128"/>
              </a:rPr>
              <a:pPr/>
              <a:t>7</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330960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3046" y="3752439"/>
            <a:ext cx="8778045" cy="29706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464" tIns="46732" rIns="93464" bIns="46732" anchor="ctr"/>
          <a:lstStyle/>
          <a:p>
            <a:pPr algn="ctr">
              <a:defRPr/>
            </a:pPr>
            <a:endParaRPr lang="en-US" dirty="0">
              <a:solidFill>
                <a:srgbClr val="FFFFFF"/>
              </a:solidFill>
              <a:ea typeface="ヒラギノ角ゴ Pro W3"/>
              <a:cs typeface="ヒラギノ角ゴ Pro W3"/>
            </a:endParaRPr>
          </a:p>
        </p:txBody>
      </p:sp>
      <p:sp>
        <p:nvSpPr>
          <p:cNvPr id="32770" name="Slide Image Placeholder 1"/>
          <p:cNvSpPr>
            <a:spLocks noGrp="1" noRot="1" noChangeAspect="1" noTextEdit="1"/>
          </p:cNvSpPr>
          <p:nvPr>
            <p:ph type="sldImg"/>
          </p:nvPr>
        </p:nvSpPr>
        <p:spPr>
          <a:xfrm>
            <a:off x="4911725" y="546100"/>
            <a:ext cx="4681538" cy="2633663"/>
          </a:xfrm>
          <a:ln/>
        </p:spPr>
      </p:sp>
      <p:sp>
        <p:nvSpPr>
          <p:cNvPr id="32771" name="Notes Placeholder 2"/>
          <p:cNvSpPr>
            <a:spLocks noGrp="1"/>
          </p:cNvSpPr>
          <p:nvPr>
            <p:ph type="body" idx="1"/>
          </p:nvPr>
        </p:nvSpPr>
        <p:spPr>
          <a:xfrm>
            <a:off x="233046" y="0"/>
            <a:ext cx="3135411" cy="5692724"/>
          </a:xfrm>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32772" name="Slide Number Placeholder 3"/>
          <p:cNvSpPr>
            <a:spLocks noGrp="1"/>
          </p:cNvSpPr>
          <p:nvPr>
            <p:ph type="sldNum" sz="quarter" idx="5"/>
          </p:nvPr>
        </p:nvSpPr>
        <p:spPr>
          <a:noFill/>
        </p:spPr>
        <p:txBody>
          <a:bodyPr/>
          <a:lstStyle/>
          <a:p>
            <a:fld id="{07B2CB35-2279-4660-908C-0C9B572C66D3}" type="slidenum">
              <a:rPr lang="en-US">
                <a:latin typeface="Arial" pitchFamily="-123" charset="0"/>
                <a:ea typeface="ヒラギノ角ゴ Pro W3" pitchFamily="-123" charset="-128"/>
                <a:cs typeface="ヒラギノ角ゴ Pro W3" pitchFamily="-123" charset="-128"/>
              </a:rPr>
              <a:pPr/>
              <a:t>8</a:t>
            </a:fld>
            <a:endParaRPr lang="en-US" dirty="0">
              <a:latin typeface="Arial" pitchFamily="-123" charset="0"/>
              <a:ea typeface="ヒラギノ角ゴ Pro W3" pitchFamily="-123" charset="-128"/>
              <a:cs typeface="ヒラギノ角ゴ Pro W3" pitchFamily="-123" charset="-128"/>
            </a:endParaRPr>
          </a:p>
        </p:txBody>
      </p:sp>
      <p:sp>
        <p:nvSpPr>
          <p:cNvPr id="32773" name="Notes Placeholder 2"/>
          <p:cNvSpPr txBox="1">
            <a:spLocks/>
          </p:cNvSpPr>
          <p:nvPr/>
        </p:nvSpPr>
        <p:spPr bwMode="auto">
          <a:xfrm>
            <a:off x="5049318" y="4221495"/>
            <a:ext cx="3651045" cy="1954395"/>
          </a:xfrm>
          <a:prstGeom prst="rect">
            <a:avLst/>
          </a:prstGeom>
          <a:noFill/>
          <a:ln w="9525">
            <a:noFill/>
            <a:miter lim="800000"/>
            <a:headEnd/>
            <a:tailEnd/>
          </a:ln>
        </p:spPr>
        <p:txBody>
          <a:bodyPr lIns="93464" tIns="46732" rIns="93464" bIns="46732">
            <a:prstTxWarp prst="textNoShape">
              <a:avLst/>
            </a:prstTxWarp>
          </a:bodyPr>
          <a:lstStyle/>
          <a:p>
            <a:pPr lvl="1" indent="-233659">
              <a:spcBef>
                <a:spcPts val="613"/>
              </a:spcBef>
              <a:spcAft>
                <a:spcPts val="613"/>
              </a:spcAft>
              <a:buFont typeface="Arial" pitchFamily="-123" charset="0"/>
              <a:buChar char="•"/>
            </a:pPr>
            <a:r>
              <a:rPr lang="en-US" sz="1200" dirty="0"/>
              <a:t>Full-time students are eligible for coverage up to their 26th birthday</a:t>
            </a:r>
          </a:p>
          <a:p>
            <a:pPr lvl="1" indent="-233659">
              <a:spcBef>
                <a:spcPts val="613"/>
              </a:spcBef>
              <a:spcAft>
                <a:spcPts val="613"/>
              </a:spcAft>
              <a:buFont typeface="Arial" pitchFamily="-123" charset="0"/>
              <a:buChar char="•"/>
            </a:pPr>
            <a:r>
              <a:rPr lang="en-US" sz="1200" dirty="0"/>
              <a:t>The price tag is the same no matter how many children you cover.</a:t>
            </a:r>
          </a:p>
          <a:p>
            <a:pPr lvl="1" indent="-233659">
              <a:spcBef>
                <a:spcPts val="613"/>
              </a:spcBef>
              <a:spcAft>
                <a:spcPts val="613"/>
              </a:spcAft>
              <a:buFont typeface="Arial" pitchFamily="-123" charset="0"/>
              <a:buChar char="•"/>
            </a:pPr>
            <a:r>
              <a:rPr lang="en-US" sz="1200" dirty="0"/>
              <a:t>Your selected dependent coverage is the same for both Medical and Dental, but you can choose different options in each</a:t>
            </a:r>
          </a:p>
        </p:txBody>
      </p:sp>
    </p:spTree>
    <p:extLst>
      <p:ext uri="{BB962C8B-B14F-4D97-AF65-F5344CB8AC3E}">
        <p14:creationId xmlns:p14="http://schemas.microsoft.com/office/powerpoint/2010/main" val="414685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4911725" y="546100"/>
            <a:ext cx="4681538" cy="2633663"/>
          </a:xfrm>
          <a:ln/>
        </p:spPr>
      </p:sp>
      <p:sp>
        <p:nvSpPr>
          <p:cNvPr id="38914" name="Notes Placeholder 2"/>
          <p:cNvSpPr>
            <a:spLocks noGrp="1"/>
          </p:cNvSpPr>
          <p:nvPr>
            <p:ph type="body" idx="1"/>
          </p:nvPr>
        </p:nvSpPr>
        <p:spPr>
          <a:xfrm>
            <a:off x="311152" y="387351"/>
            <a:ext cx="5105399" cy="5867401"/>
          </a:xfrm>
          <a:noFill/>
          <a:ln/>
        </p:spPr>
        <p:txBody>
          <a:bodyPr/>
          <a:lstStyle/>
          <a:p>
            <a:pPr eaLnBrk="1" hangingPunct="1"/>
            <a:endParaRPr lang="en-US" dirty="0">
              <a:latin typeface="Arial" pitchFamily="-123" charset="0"/>
              <a:ea typeface="ヒラギノ角ゴ Pro W3" pitchFamily="-123" charset="-128"/>
              <a:cs typeface="ヒラギノ角ゴ Pro W3" pitchFamily="-123" charset="-128"/>
            </a:endParaRPr>
          </a:p>
        </p:txBody>
      </p:sp>
      <p:sp>
        <p:nvSpPr>
          <p:cNvPr id="38915" name="Slide Number Placeholder 3"/>
          <p:cNvSpPr>
            <a:spLocks noGrp="1"/>
          </p:cNvSpPr>
          <p:nvPr>
            <p:ph type="sldNum" sz="quarter" idx="5"/>
          </p:nvPr>
        </p:nvSpPr>
        <p:spPr>
          <a:noFill/>
        </p:spPr>
        <p:txBody>
          <a:bodyPr/>
          <a:lstStyle/>
          <a:p>
            <a:fld id="{86A31293-4AA4-4E7D-BC80-5EB55253B8CA}" type="slidenum">
              <a:rPr lang="en-US">
                <a:latin typeface="Arial" pitchFamily="-123" charset="0"/>
                <a:ea typeface="ヒラギノ角ゴ Pro W3" pitchFamily="-123" charset="-128"/>
                <a:cs typeface="ヒラギノ角ゴ Pro W3" pitchFamily="-123" charset="-128"/>
              </a:rPr>
              <a:pPr/>
              <a:t>9</a:t>
            </a:fld>
            <a:endParaRPr lang="en-US" dirty="0">
              <a:latin typeface="Arial" pitchFamily="-123" charset="0"/>
              <a:ea typeface="ヒラギノ角ゴ Pro W3" pitchFamily="-123" charset="-128"/>
              <a:cs typeface="ヒラギノ角ゴ Pro W3" pitchFamily="-123" charset="-128"/>
            </a:endParaRPr>
          </a:p>
        </p:txBody>
      </p:sp>
    </p:spTree>
    <p:extLst>
      <p:ext uri="{BB962C8B-B14F-4D97-AF65-F5344CB8AC3E}">
        <p14:creationId xmlns:p14="http://schemas.microsoft.com/office/powerpoint/2010/main" val="226450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14400" y="609600"/>
            <a:ext cx="10363200" cy="609600"/>
          </a:xfrm>
          <a:solidFill>
            <a:schemeClr val="bg1"/>
          </a:solidFill>
          <a:ln w="44450">
            <a:solidFill>
              <a:schemeClr val="tx1"/>
            </a:solidFill>
          </a:ln>
        </p:spPr>
        <p:txBody>
          <a:bodyPr/>
          <a:lstStyle>
            <a:lvl1pPr algn="ctr">
              <a:defRPr>
                <a:solidFill>
                  <a:srgbClr val="000000"/>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EEA2CFD-2BCD-4191-AF83-924DC77DF8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533400"/>
            <a:ext cx="2717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533400"/>
            <a:ext cx="7950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3F3262F-3462-4FCD-BEFF-A5F9AB30B4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871200" cy="685800"/>
          </a:xfr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711200" y="1447800"/>
            <a:ext cx="10871200" cy="43434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D620A73-0F05-4453-A9A0-65AB6486203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C6107D0-C004-449C-9D56-2A051C1816F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00200"/>
            <a:ext cx="5334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600200"/>
            <a:ext cx="5334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AFF8058-AA38-4231-841C-353D0F1385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0750CCFA-D96F-4EE0-B6D7-5E6611D6AC9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D742167-1169-4FD5-87C2-E98764081E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75535A-4C83-4B05-9FAB-6D348F2BB3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DD92865-F659-407D-8FEA-04D2AC2C474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85F6F78-AED3-4401-A2F1-0D506D2D92A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5630_Ppt footer"/>
          <p:cNvPicPr>
            <a:picLocks noChangeAspect="1" noChangeArrowheads="1"/>
          </p:cNvPicPr>
          <p:nvPr userDrawn="1"/>
        </p:nvPicPr>
        <p:blipFill>
          <a:blip r:embed="rId13" cstate="print"/>
          <a:srcRect/>
          <a:stretch>
            <a:fillRect/>
          </a:stretch>
        </p:blipFill>
        <p:spPr bwMode="auto">
          <a:xfrm>
            <a:off x="0" y="5937250"/>
            <a:ext cx="12200467" cy="9207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11200" y="5334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711200" y="1600200"/>
            <a:ext cx="10871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11200" y="6254750"/>
            <a:ext cx="2540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Interstate-Regular"/>
                <a:ea typeface="ヒラギノ角ゴ Pro W3"/>
                <a:cs typeface="ヒラギノ角ゴ Pro W3"/>
              </a:defRPr>
            </a:lvl1pPr>
          </a:lstStyle>
          <a:p>
            <a:pPr>
              <a:defRPr/>
            </a:pPr>
            <a:fld id="{3EBF3249-54DA-47E7-B987-39EFABC66847}" type="slidenum">
              <a:rPr lang="en-US"/>
              <a:pPr>
                <a:defRPr/>
              </a:pPr>
              <a:t>‹#›</a:t>
            </a:fld>
            <a:endParaRPr lang="en-US" dirty="0"/>
          </a:p>
        </p:txBody>
      </p:sp>
      <p:sp>
        <p:nvSpPr>
          <p:cNvPr id="4" name="RightsWATCH-Watermark-Text-1234567890"/>
          <p:cNvSpPr txBox="1"/>
          <p:nvPr userDrawn="1"/>
        </p:nvSpPr>
        <p:spPr>
          <a:xfrm rot="5400000">
            <a:off x="7373779" y="3336667"/>
            <a:ext cx="9144000" cy="184666"/>
          </a:xfrm>
          <a:prstGeom prst="rect">
            <a:avLst/>
          </a:prstGeom>
          <a:noFill/>
        </p:spPr>
        <p:txBody>
          <a:bodyPr vert="horz" lIns="0" tIns="0" rIns="0" bIns="0" rtlCol="0">
            <a:spAutoFit/>
          </a:bodyPr>
          <a:lstStyle/>
          <a:p>
            <a:pPr algn="ctr"/>
            <a:r>
              <a:rPr lang="en-US" sz="1200">
                <a:solidFill>
                  <a:srgbClr val="C8C9CE"/>
                </a:solidFill>
                <a:latin typeface="Arial Narrow" panose="020B0606020202030204" pitchFamily="34" charset="0"/>
              </a:rPr>
              <a:t>Schlumberger-Private</a:t>
            </a:r>
          </a:p>
        </p:txBody>
      </p:sp>
      <p:sp>
        <p:nvSpPr>
          <p:cNvPr id="2" name="MSIPCMContentMarking" descr="{&quot;HashCode&quot;:1831732991,&quot;Placement&quot;:&quot;Footer&quot;}">
            <a:extLst>
              <a:ext uri="{FF2B5EF4-FFF2-40B4-BE49-F238E27FC236}">
                <a16:creationId xmlns:a16="http://schemas.microsoft.com/office/drawing/2014/main" id="{B1B17C37-2514-4599-837F-B545A2C5F3F4}"/>
              </a:ext>
            </a:extLst>
          </p:cNvPr>
          <p:cNvSpPr txBox="1"/>
          <p:nvPr userDrawn="1"/>
        </p:nvSpPr>
        <p:spPr>
          <a:xfrm>
            <a:off x="5389152" y="6595656"/>
            <a:ext cx="1413695" cy="262344"/>
          </a:xfrm>
          <a:prstGeom prst="rect">
            <a:avLst/>
          </a:prstGeom>
          <a:noFill/>
        </p:spPr>
        <p:txBody>
          <a:bodyPr vert="horz" wrap="square" lIns="0" tIns="0" rIns="0" bIns="0" rtlCol="0" anchor="ctr" anchorCtr="1">
            <a:spAutoFit/>
          </a:bodyPr>
          <a:lstStyle/>
          <a:p>
            <a:pPr algn="ctr">
              <a:spcBef>
                <a:spcPct val="0"/>
              </a:spcBef>
              <a:spcAft>
                <a:spcPct val="0"/>
              </a:spcAft>
            </a:pPr>
            <a:r>
              <a:rPr lang="en-US" sz="1000">
                <a:solidFill>
                  <a:srgbClr val="000000"/>
                </a:solidFill>
                <a:latin typeface="Calibri" panose="020F0502020204030204" pitchFamily="34" charset="0"/>
              </a:rPr>
              <a:t>Schlumberger-Private</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ヒラギノ角ゴ Pro W3"/>
        </a:defRPr>
      </a:lvl1pPr>
      <a:lvl2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2pPr>
      <a:lvl3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3pPr>
      <a:lvl4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4pPr>
      <a:lvl5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5pPr>
      <a:lvl6pPr marL="457200" algn="l" rtl="0" fontAlgn="base">
        <a:spcBef>
          <a:spcPct val="0"/>
        </a:spcBef>
        <a:spcAft>
          <a:spcPct val="0"/>
        </a:spcAft>
        <a:defRPr sz="3600">
          <a:solidFill>
            <a:schemeClr val="tx2"/>
          </a:solidFill>
          <a:latin typeface="Interstate-Regular" pitchFamily="1" charset="0"/>
          <a:ea typeface="ヒラギノ角ゴ Pro W3" charset="-128"/>
        </a:defRPr>
      </a:lvl6pPr>
      <a:lvl7pPr marL="914400" algn="l" rtl="0" fontAlgn="base">
        <a:spcBef>
          <a:spcPct val="0"/>
        </a:spcBef>
        <a:spcAft>
          <a:spcPct val="0"/>
        </a:spcAft>
        <a:defRPr sz="3600">
          <a:solidFill>
            <a:schemeClr val="tx2"/>
          </a:solidFill>
          <a:latin typeface="Interstate-Regular" pitchFamily="1" charset="0"/>
          <a:ea typeface="ヒラギノ角ゴ Pro W3" charset="-128"/>
        </a:defRPr>
      </a:lvl7pPr>
      <a:lvl8pPr marL="1371600" algn="l" rtl="0" fontAlgn="base">
        <a:spcBef>
          <a:spcPct val="0"/>
        </a:spcBef>
        <a:spcAft>
          <a:spcPct val="0"/>
        </a:spcAft>
        <a:defRPr sz="3600">
          <a:solidFill>
            <a:schemeClr val="tx2"/>
          </a:solidFill>
          <a:latin typeface="Interstate-Regular" pitchFamily="1" charset="0"/>
          <a:ea typeface="ヒラギノ角ゴ Pro W3" charset="-128"/>
        </a:defRPr>
      </a:lvl8pPr>
      <a:lvl9pPr marL="1828800" algn="l" rtl="0" fontAlgn="base">
        <a:spcBef>
          <a:spcPct val="0"/>
        </a:spcBef>
        <a:spcAft>
          <a:spcPct val="0"/>
        </a:spcAft>
        <a:defRPr sz="3600">
          <a:solidFill>
            <a:schemeClr val="tx2"/>
          </a:solidFill>
          <a:latin typeface="Interstate-Regular" pitchFamily="1" charset="0"/>
          <a:ea typeface="ヒラギノ角ゴ Pro W3" charset="-128"/>
        </a:defRPr>
      </a:lvl9pPr>
    </p:titleStyle>
    <p:bodyStyle>
      <a:lvl1pPr marL="342900" indent="-342900" algn="l" rtl="0" eaLnBrk="0" fontAlgn="base" hangingPunct="0">
        <a:spcBef>
          <a:spcPct val="20000"/>
        </a:spcBef>
        <a:spcAft>
          <a:spcPct val="0"/>
        </a:spcAft>
        <a:buClr>
          <a:schemeClr val="accent1"/>
        </a:buClr>
        <a:buFont typeface="Wingdings" pitchFamily="-123" charset="2"/>
        <a:buChar char="§"/>
        <a:defRPr sz="2800">
          <a:solidFill>
            <a:srgbClr val="000000"/>
          </a:solidFill>
          <a:latin typeface="+mn-lt"/>
          <a:ea typeface="+mn-ea"/>
          <a:cs typeface="ヒラギノ角ゴ Pro W3"/>
        </a:defRPr>
      </a:lvl1pPr>
      <a:lvl2pPr marL="742950" indent="-285750" algn="l" rtl="0" eaLnBrk="0" fontAlgn="base" hangingPunct="0">
        <a:spcBef>
          <a:spcPct val="20000"/>
        </a:spcBef>
        <a:spcAft>
          <a:spcPct val="0"/>
        </a:spcAft>
        <a:buClr>
          <a:schemeClr val="accent2"/>
        </a:buClr>
        <a:buFont typeface="Wingdings" pitchFamily="-123" charset="2"/>
        <a:buChar char="§"/>
        <a:defRPr sz="2000">
          <a:solidFill>
            <a:srgbClr val="000000"/>
          </a:solidFill>
          <a:latin typeface="+mn-lt"/>
          <a:ea typeface="+mn-ea"/>
          <a:cs typeface="ヒラギノ角ゴ Pro W3"/>
        </a:defRPr>
      </a:lvl2pPr>
      <a:lvl3pPr marL="1085850" indent="-228600" algn="l" rtl="0" eaLnBrk="0" fontAlgn="base" hangingPunct="0">
        <a:spcBef>
          <a:spcPct val="20000"/>
        </a:spcBef>
        <a:spcAft>
          <a:spcPct val="0"/>
        </a:spcAft>
        <a:buClr>
          <a:schemeClr val="tx1"/>
        </a:buClr>
        <a:buFont typeface="Wingdings" pitchFamily="-123" charset="2"/>
        <a:buChar char="§"/>
        <a:defRPr sz="2000">
          <a:solidFill>
            <a:schemeClr val="tx1"/>
          </a:solidFill>
          <a:latin typeface="+mn-lt"/>
          <a:ea typeface="+mn-ea"/>
          <a:cs typeface="ヒラギノ角ゴ Pro W3"/>
        </a:defRPr>
      </a:lvl3pPr>
      <a:lvl4pPr marL="1428750" indent="-228600" algn="l" rtl="0" eaLnBrk="0" fontAlgn="base" hangingPunct="0">
        <a:spcBef>
          <a:spcPct val="20000"/>
        </a:spcBef>
        <a:spcAft>
          <a:spcPct val="0"/>
        </a:spcAft>
        <a:buClr>
          <a:schemeClr val="accent1"/>
        </a:buClr>
        <a:buFont typeface="Wingdings" pitchFamily="-123" charset="2"/>
        <a:buChar char="§"/>
        <a:defRPr sz="2000">
          <a:solidFill>
            <a:schemeClr val="tx1"/>
          </a:solidFill>
          <a:latin typeface="+mn-lt"/>
          <a:ea typeface="+mn-ea"/>
          <a:cs typeface="ヒラギノ角ゴ Pro W3"/>
        </a:defRPr>
      </a:lvl4pPr>
      <a:lvl5pPr marL="1771650" indent="-228600" algn="l" rtl="0" eaLnBrk="0" fontAlgn="base" hangingPunct="0">
        <a:spcBef>
          <a:spcPct val="20000"/>
        </a:spcBef>
        <a:spcAft>
          <a:spcPct val="0"/>
        </a:spcAft>
        <a:buClr>
          <a:schemeClr val="accent2"/>
        </a:buClr>
        <a:buFont typeface="Wingdings" pitchFamily="-123" charset="2"/>
        <a:buChar char="§"/>
        <a:defRPr sz="2000">
          <a:solidFill>
            <a:schemeClr val="tx1"/>
          </a:solidFill>
          <a:latin typeface="+mn-lt"/>
          <a:ea typeface="+mn-ea"/>
          <a:cs typeface="ヒラギノ角ゴ Pro W3"/>
        </a:defRPr>
      </a:lvl5pPr>
      <a:lvl6pPr marL="22288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6pPr>
      <a:lvl7pPr marL="26860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7pPr>
      <a:lvl8pPr marL="31432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8pPr>
      <a:lvl9pPr marL="36004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hyperlink" Target="https://slb-benefits.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2.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ca/en/health-canada/services/health-card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https://slb-benefits.ca/"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slb-benefits.c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askhr@slb.com" TargetMode="External"/><Relationship Id="rId5" Type="http://schemas.openxmlformats.org/officeDocument/2006/relationships/hyperlink" Target="http://askhr.slb.com/" TargetMode="External"/><Relationship Id="rId4" Type="http://schemas.openxmlformats.org/officeDocument/2006/relationships/hyperlink" Target="https://slb001.sharepoint.com/sites/EmployeeBenefits/Pages/HRCountry.aspx?slbHubCountry=16"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ountain_road.jpg">
            <a:extLst>
              <a:ext uri="{FF2B5EF4-FFF2-40B4-BE49-F238E27FC236}">
                <a16:creationId xmlns:a16="http://schemas.microsoft.com/office/drawing/2014/main" id="{A8A2BBD1-E1D3-41CD-A5E2-5F9425EB3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hlum.pms28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960" y="6238457"/>
            <a:ext cx="1582796" cy="363935"/>
          </a:xfrm>
          <a:prstGeom prst="rect">
            <a:avLst/>
          </a:prstGeom>
        </p:spPr>
      </p:pic>
      <p:sp>
        <p:nvSpPr>
          <p:cNvPr id="2" name="SessionQuestionData" descr="&lt;?xml version=&quot;1.0&quot;?&gt;&lt;AllQuestions /&gt;" hidden="1"/>
          <p:cNvSpPr txBox="1"/>
          <p:nvPr/>
        </p:nvSpPr>
        <p:spPr>
          <a:xfrm>
            <a:off x="1524000" y="1"/>
            <a:ext cx="0" cy="461665"/>
          </a:xfrm>
          <a:prstGeom prst="rect">
            <a:avLst/>
          </a:prstGeom>
          <a:noFill/>
        </p:spPr>
        <p:txBody>
          <a:bodyPr vert="horz" rtlCol="0">
            <a:spAutoFit/>
          </a:bodyPr>
          <a:lstStyle/>
          <a:p>
            <a:endParaRPr lang="en-CA" dirty="0"/>
          </a:p>
        </p:txBody>
      </p:sp>
      <p:sp>
        <p:nvSpPr>
          <p:cNvPr id="3" name="SessionAnswerData" descr="&lt;?xml version=&quot;1.0&quot;?&gt;&lt;AllAnswers /&gt;" hidden="1"/>
          <p:cNvSpPr txBox="1"/>
          <p:nvPr/>
        </p:nvSpPr>
        <p:spPr>
          <a:xfrm>
            <a:off x="2794000" y="1"/>
            <a:ext cx="0" cy="461665"/>
          </a:xfrm>
          <a:prstGeom prst="rect">
            <a:avLst/>
          </a:prstGeom>
          <a:noFill/>
        </p:spPr>
        <p:txBody>
          <a:bodyPr vert="horz" rtlCol="0">
            <a:spAutoFit/>
          </a:bodyPr>
          <a:lstStyle/>
          <a:p>
            <a:endParaRPr lang="en-CA" dirty="0"/>
          </a:p>
        </p:txBody>
      </p:sp>
      <p:sp>
        <p:nvSpPr>
          <p:cNvPr id="8" name="SessionResponseData" hidden="1"/>
          <p:cNvSpPr txBox="1"/>
          <p:nvPr/>
        </p:nvSpPr>
        <p:spPr>
          <a:xfrm>
            <a:off x="1524000" y="1"/>
            <a:ext cx="0" cy="461665"/>
          </a:xfrm>
          <a:prstGeom prst="rect">
            <a:avLst/>
          </a:prstGeom>
          <a:noFill/>
        </p:spPr>
        <p:txBody>
          <a:bodyPr vert="horz" rtlCol="0">
            <a:spAutoFit/>
          </a:bodyPr>
          <a:lstStyle/>
          <a:p>
            <a:endParaRPr lang="en-CA" dirty="0"/>
          </a:p>
        </p:txBody>
      </p:sp>
      <p:sp>
        <p:nvSpPr>
          <p:cNvPr id="9"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 hidden="1"/>
          <p:cNvSpPr txBox="1"/>
          <p:nvPr/>
        </p:nvSpPr>
        <p:spPr>
          <a:xfrm>
            <a:off x="1524000" y="1"/>
            <a:ext cx="0" cy="461665"/>
          </a:xfrm>
          <a:prstGeom prst="rect">
            <a:avLst/>
          </a:prstGeom>
          <a:noFill/>
        </p:spPr>
        <p:txBody>
          <a:bodyPr vert="horz" rtlCol="0">
            <a:spAutoFit/>
          </a:bodyPr>
          <a:lstStyle/>
          <a:p>
            <a:endParaRPr lang="en-CA" dirty="0"/>
          </a:p>
        </p:txBody>
      </p:sp>
      <p:sp>
        <p:nvSpPr>
          <p:cNvPr id="11" name="Rectangle 2"/>
          <p:cNvSpPr>
            <a:spLocks noGrp="1" noChangeArrowheads="1"/>
          </p:cNvSpPr>
          <p:nvPr>
            <p:ph type="ctrTitle"/>
          </p:nvPr>
        </p:nvSpPr>
        <p:spPr>
          <a:xfrm>
            <a:off x="914400" y="609600"/>
            <a:ext cx="10363200" cy="1422400"/>
          </a:xfrm>
        </p:spPr>
        <p:txBody>
          <a:bodyPr/>
          <a:lstStyle/>
          <a:p>
            <a:pPr eaLnBrk="1" hangingPunct="1"/>
            <a:r>
              <a:rPr lang="en-US" sz="2800" dirty="0">
                <a:cs typeface="ヒラギノ角ゴ Pro W3" pitchFamily="-123" charset="-128"/>
              </a:rPr>
              <a:t>Schlumberger – OFS1 / New to Canada Payroll Employee Benefit Presentation 2020</a:t>
            </a:r>
          </a:p>
        </p:txBody>
      </p:sp>
    </p:spTree>
    <p:custDataLst>
      <p:tags r:id="rId1"/>
    </p:custDataLst>
    <p:extLst>
      <p:ext uri="{BB962C8B-B14F-4D97-AF65-F5344CB8AC3E}">
        <p14:creationId xmlns:p14="http://schemas.microsoft.com/office/powerpoint/2010/main" val="10531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871200" cy="685800"/>
          </a:xfrm>
        </p:spPr>
        <p:txBody>
          <a:bodyPr/>
          <a:lstStyle/>
          <a:p>
            <a:r>
              <a:rPr lang="en-US" dirty="0"/>
              <a:t>Emergency Medical Travel Assistance  </a:t>
            </a:r>
          </a:p>
        </p:txBody>
      </p:sp>
      <p:sp>
        <p:nvSpPr>
          <p:cNvPr id="3" name="Content Placeholder 2"/>
          <p:cNvSpPr>
            <a:spLocks noGrp="1"/>
          </p:cNvSpPr>
          <p:nvPr>
            <p:ph idx="1"/>
          </p:nvPr>
        </p:nvSpPr>
        <p:spPr>
          <a:xfrm>
            <a:off x="711200" y="1447800"/>
            <a:ext cx="10871200" cy="4343400"/>
          </a:xfrm>
        </p:spPr>
        <p:txBody>
          <a:bodyPr/>
          <a:lstStyle/>
          <a:p>
            <a:r>
              <a:rPr lang="en-US" dirty="0"/>
              <a:t>For use with business or personal travel (can be used in Canada outside of your province, or anywhere outside of Canada)</a:t>
            </a:r>
          </a:p>
          <a:p>
            <a:r>
              <a:rPr lang="en-US" dirty="0"/>
              <a:t>Covers a variety of costs resulting from a medical emergency while traveling (read Emergency Travel Assistance section of  Your Group Benefits booklet for full services offered)</a:t>
            </a:r>
          </a:p>
          <a:p>
            <a:r>
              <a:rPr lang="en-US" dirty="0"/>
              <a:t>Treatment charges are paid by the employee and then reimbursed through the Sun Life </a:t>
            </a:r>
          </a:p>
          <a:p>
            <a:r>
              <a:rPr lang="en-US" dirty="0"/>
              <a:t>Service provider is Allianz Global Assistance</a:t>
            </a:r>
          </a:p>
          <a:p>
            <a:pPr marL="0" indent="0">
              <a:buNone/>
            </a:pPr>
            <a:r>
              <a:rPr lang="en-US" dirty="0"/>
              <a:t> </a:t>
            </a:r>
          </a:p>
        </p:txBody>
      </p:sp>
      <p:pic>
        <p:nvPicPr>
          <p:cNvPr id="4" name="Picture 3">
            <a:extLst>
              <a:ext uri="{FF2B5EF4-FFF2-40B4-BE49-F238E27FC236}">
                <a16:creationId xmlns:a16="http://schemas.microsoft.com/office/drawing/2014/main" id="{F221EAA9-346C-48F7-98D5-4CF583ED6B8B}"/>
              </a:ext>
            </a:extLst>
          </p:cNvPr>
          <p:cNvPicPr>
            <a:picLocks noChangeAspect="1"/>
          </p:cNvPicPr>
          <p:nvPr/>
        </p:nvPicPr>
        <p:blipFill>
          <a:blip r:embed="rId3"/>
          <a:stretch>
            <a:fillRect/>
          </a:stretch>
        </p:blipFill>
        <p:spPr>
          <a:xfrm>
            <a:off x="5446537" y="3754614"/>
            <a:ext cx="5657850" cy="1885950"/>
          </a:xfrm>
          <a:prstGeom prst="rect">
            <a:avLst/>
          </a:prstGeom>
        </p:spPr>
      </p:pic>
    </p:spTree>
    <p:extLst>
      <p:ext uri="{BB962C8B-B14F-4D97-AF65-F5344CB8AC3E}">
        <p14:creationId xmlns:p14="http://schemas.microsoft.com/office/powerpoint/2010/main" val="356759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33400" y="228600"/>
            <a:ext cx="8153400" cy="685800"/>
          </a:xfrm>
        </p:spPr>
        <p:txBody>
          <a:bodyPr/>
          <a:lstStyle/>
          <a:p>
            <a:pPr eaLnBrk="1" hangingPunct="1"/>
            <a:r>
              <a:rPr lang="en-US" dirty="0">
                <a:cs typeface="ヒラギノ角ゴ Pro W3" pitchFamily="-123" charset="-128"/>
              </a:rPr>
              <a:t>Dental</a:t>
            </a:r>
          </a:p>
        </p:txBody>
      </p:sp>
      <p:sp>
        <p:nvSpPr>
          <p:cNvPr id="4" name="Rectangle 3">
            <a:extLst>
              <a:ext uri="{FF2B5EF4-FFF2-40B4-BE49-F238E27FC236}">
                <a16:creationId xmlns:a16="http://schemas.microsoft.com/office/drawing/2014/main" id="{DDBB3E2E-CBE8-4859-8AF5-20C74DD988E6}"/>
              </a:ext>
            </a:extLst>
          </p:cNvPr>
          <p:cNvSpPr/>
          <p:nvPr/>
        </p:nvSpPr>
        <p:spPr>
          <a:xfrm>
            <a:off x="541638" y="5558494"/>
            <a:ext cx="7832124" cy="338554"/>
          </a:xfrm>
          <a:prstGeom prst="rect">
            <a:avLst/>
          </a:prstGeom>
        </p:spPr>
        <p:txBody>
          <a:bodyPr wrap="square">
            <a:spAutoFit/>
          </a:bodyPr>
          <a:lstStyle/>
          <a:p>
            <a:r>
              <a:rPr lang="en-US" sz="1600" dirty="0">
                <a:latin typeface="+mn-lt"/>
              </a:rPr>
              <a:t>*Option 3 for Dental is locked in for two plan years</a:t>
            </a:r>
          </a:p>
        </p:txBody>
      </p:sp>
      <p:graphicFrame>
        <p:nvGraphicFramePr>
          <p:cNvPr id="7" name="Group 49">
            <a:extLst>
              <a:ext uri="{FF2B5EF4-FFF2-40B4-BE49-F238E27FC236}">
                <a16:creationId xmlns:a16="http://schemas.microsoft.com/office/drawing/2014/main" id="{1990A37D-1F5E-4A68-B761-10CA4308CADC}"/>
              </a:ext>
            </a:extLst>
          </p:cNvPr>
          <p:cNvGraphicFramePr>
            <a:graphicFrameLocks noGrp="1"/>
          </p:cNvGraphicFramePr>
          <p:nvPr>
            <p:ph idx="1"/>
            <p:extLst>
              <p:ext uri="{D42A27DB-BD31-4B8C-83A1-F6EECF244321}">
                <p14:modId xmlns:p14="http://schemas.microsoft.com/office/powerpoint/2010/main" val="3982178910"/>
              </p:ext>
            </p:extLst>
          </p:nvPr>
        </p:nvGraphicFramePr>
        <p:xfrm>
          <a:off x="533400" y="1014170"/>
          <a:ext cx="11098925" cy="4170233"/>
        </p:xfrm>
        <a:graphic>
          <a:graphicData uri="http://schemas.openxmlformats.org/drawingml/2006/table">
            <a:tbl>
              <a:tblPr firstRow="1" bandRow="1">
                <a:tableStyleId>{5C22544A-7EE6-4342-B048-85BDC9FD1C3A}</a:tableStyleId>
              </a:tblPr>
              <a:tblGrid>
                <a:gridCol w="2574652">
                  <a:extLst>
                    <a:ext uri="{9D8B030D-6E8A-4147-A177-3AD203B41FA5}">
                      <a16:colId xmlns:a16="http://schemas.microsoft.com/office/drawing/2014/main" val="20000"/>
                    </a:ext>
                  </a:extLst>
                </a:gridCol>
                <a:gridCol w="2374932">
                  <a:extLst>
                    <a:ext uri="{9D8B030D-6E8A-4147-A177-3AD203B41FA5}">
                      <a16:colId xmlns:a16="http://schemas.microsoft.com/office/drawing/2014/main" val="20001"/>
                    </a:ext>
                  </a:extLst>
                </a:gridCol>
                <a:gridCol w="2175920">
                  <a:extLst>
                    <a:ext uri="{9D8B030D-6E8A-4147-A177-3AD203B41FA5}">
                      <a16:colId xmlns:a16="http://schemas.microsoft.com/office/drawing/2014/main" val="20002"/>
                    </a:ext>
                  </a:extLst>
                </a:gridCol>
                <a:gridCol w="2175920">
                  <a:extLst>
                    <a:ext uri="{9D8B030D-6E8A-4147-A177-3AD203B41FA5}">
                      <a16:colId xmlns:a16="http://schemas.microsoft.com/office/drawing/2014/main" val="20003"/>
                    </a:ext>
                  </a:extLst>
                </a:gridCol>
                <a:gridCol w="1797501">
                  <a:extLst>
                    <a:ext uri="{9D8B030D-6E8A-4147-A177-3AD203B41FA5}">
                      <a16:colId xmlns:a16="http://schemas.microsoft.com/office/drawing/2014/main" val="20004"/>
                    </a:ext>
                  </a:extLst>
                </a:gridCol>
              </a:tblGrid>
              <a:tr h="26267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Option 1 + Flex $</a:t>
                      </a: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Option 2</a:t>
                      </a: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*Option 3 </a:t>
                      </a: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Option 4 + Flex $</a:t>
                      </a: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0"/>
                  </a:ext>
                </a:extLst>
              </a:tr>
              <a:tr h="26678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u="none" strike="noStrike" cap="none" normalizeH="0" baseline="0" dirty="0">
                          <a:ln>
                            <a:noFill/>
                          </a:ln>
                          <a:effectLst/>
                        </a:rPr>
                        <a:t>Paid for by</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Schlumberger</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Schlumberger</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Cost-Share</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123" charset="0"/>
                        <a:buNone/>
                        <a:tabLst/>
                      </a:pPr>
                      <a:r>
                        <a:rPr kumimoji="0" lang="en-US" sz="1800" u="none" strike="noStrike" cap="none" normalizeH="0" baseline="0" dirty="0">
                          <a:ln>
                            <a:noFill/>
                          </a:ln>
                          <a:effectLst/>
                        </a:rPr>
                        <a:t> Schlumberger</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2872083354"/>
                  </a:ext>
                </a:extLst>
              </a:tr>
              <a:tr h="266781">
                <a:tc>
                  <a:txBody>
                    <a:bodyPr/>
                    <a:lstStyle/>
                    <a:p>
                      <a:pPr marL="0" marR="0" lvl="0" indent="0" algn="l" defTabSz="914400" rtl="0" eaLnBrk="1" fontAlgn="base" latinLnBrk="0" hangingPunct="1">
                        <a:lnSpc>
                          <a:spcPct val="100000"/>
                        </a:lnSpc>
                        <a:spcBef>
                          <a:spcPct val="0"/>
                        </a:spcBef>
                        <a:spcAft>
                          <a:spcPct val="0"/>
                        </a:spcAft>
                        <a:buClrTx/>
                        <a:buSzTx/>
                        <a:buFont typeface="Arial" pitchFamily="-123" charset="0"/>
                        <a:buNone/>
                        <a:tabLst/>
                      </a:pPr>
                      <a:r>
                        <a:rPr kumimoji="0" lang="en-US" sz="1800" u="none" strike="noStrike" cap="none" normalizeH="0" baseline="0" dirty="0">
                          <a:ln>
                            <a:noFill/>
                          </a:ln>
                          <a:effectLst/>
                        </a:rPr>
                        <a:t>Deductible</a:t>
                      </a:r>
                      <a:endParaRPr kumimoji="0" lang="en-US" sz="18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None</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None </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123" charset="0"/>
                        <a:buNone/>
                        <a:tabLst/>
                      </a:pPr>
                      <a:r>
                        <a:rPr kumimoji="0" lang="en-US" sz="1800" u="none" strike="noStrike" cap="none" normalizeH="0" baseline="0" dirty="0">
                          <a:ln>
                            <a:noFill/>
                          </a:ln>
                          <a:effectLst/>
                        </a:rPr>
                        <a:t>None</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rowSpan="5">
                  <a:txBody>
                    <a:bodyPr/>
                    <a:lstStyle/>
                    <a:p>
                      <a:pPr marL="0" marR="0" lvl="0" indent="0" algn="l" defTabSz="914400" rtl="0" eaLnBrk="1" fontAlgn="base" latinLnBrk="0" hangingPunct="1">
                        <a:lnSpc>
                          <a:spcPct val="100000"/>
                        </a:lnSpc>
                        <a:spcBef>
                          <a:spcPct val="0"/>
                        </a:spcBef>
                        <a:spcAft>
                          <a:spcPct val="0"/>
                        </a:spcAft>
                        <a:buClrTx/>
                        <a:buSzTx/>
                        <a:buFont typeface="Arial" pitchFamily="-123" charset="0"/>
                        <a:buNone/>
                        <a:tabLst/>
                      </a:pPr>
                      <a:r>
                        <a:rPr kumimoji="0" lang="en-US" sz="1800" u="none" strike="noStrike" cap="none" normalizeH="0" baseline="0" dirty="0">
                          <a:ln>
                            <a:noFill/>
                          </a:ln>
                          <a:effectLst/>
                        </a:rPr>
                        <a:t>No coverage</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1"/>
                  </a:ext>
                </a:extLst>
              </a:tr>
              <a:tr h="656690">
                <a:tc>
                  <a:txBody>
                    <a:bodyPr/>
                    <a:lstStyle/>
                    <a:p>
                      <a:pPr marL="233363" marR="0" lvl="0" indent="-233363"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Basic dental</a:t>
                      </a:r>
                    </a:p>
                    <a:p>
                      <a:pPr marL="233363" marR="0" lvl="0" indent="-23336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Recall exams</a:t>
                      </a:r>
                    </a:p>
                    <a:p>
                      <a:pPr marL="233363" marR="0" lvl="0" indent="-23336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Periodontics</a:t>
                      </a:r>
                      <a:endParaRPr kumimoji="0" lang="en-US" sz="1800" b="0" i="0" u="none" strike="noStrike" kern="1200"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60%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6 months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16 units</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6 months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16 units</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6 months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16 units</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yriaMM_400 RG 600 NO" charset="0"/>
                        <a:ea typeface="ヒラギノ角ゴ Pro W3" pitchFamily="-123" charset="-128"/>
                        <a:cs typeface="ヒラギノ角ゴ Pro W3" pitchFamily="-123"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9EE"/>
                    </a:solidFill>
                  </a:tcPr>
                </a:tc>
                <a:extLst>
                  <a:ext uri="{0D108BD9-81ED-4DB2-BD59-A6C34878D82A}">
                    <a16:rowId xmlns:a16="http://schemas.microsoft.com/office/drawing/2014/main" val="10002"/>
                  </a:ext>
                </a:extLst>
              </a:tr>
              <a:tr h="4596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Major dental</a:t>
                      </a:r>
                    </a:p>
                    <a:p>
                      <a:pPr marL="117475" marR="0" lvl="0" indent="-1174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  Crowns</a:t>
                      </a:r>
                      <a:endParaRPr kumimoji="0" lang="en-US" sz="1800" b="0" i="0" u="none" strike="noStrike" kern="1200"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Included</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70%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Included</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80%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Included</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yriaMM_400 RG 600 NO" charset="0"/>
                        <a:ea typeface="ヒラギノ角ゴ Pro W3" pitchFamily="-123" charset="-128"/>
                        <a:cs typeface="ヒラギノ角ゴ Pro W3" pitchFamily="-123"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BCFDB"/>
                    </a:solidFill>
                  </a:tcPr>
                </a:tc>
                <a:extLst>
                  <a:ext uri="{0D108BD9-81ED-4DB2-BD59-A6C34878D82A}">
                    <a16:rowId xmlns:a16="http://schemas.microsoft.com/office/drawing/2014/main" val="10003"/>
                  </a:ext>
                </a:extLst>
              </a:tr>
              <a:tr h="604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Combined maximum</a:t>
                      </a:r>
                      <a:endParaRPr kumimoji="0" lang="en-US" sz="18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$1,500</a:t>
                      </a:r>
                      <a:endParaRPr kumimoji="0" lang="en-US" sz="1800" b="0" i="0" u="none" strike="noStrike" kern="1200"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$2,000</a:t>
                      </a:r>
                      <a:endParaRPr kumimoji="0" lang="en-US" sz="1800" b="0" i="0" u="none" strike="noStrike" kern="1200"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$3,000</a:t>
                      </a:r>
                      <a:endParaRPr kumimoji="0" lang="en-US" sz="1800" b="0" i="0" u="none" strike="noStrike" kern="1200"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68580" marR="68580" marT="0" marB="0" anchor="ct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yriaMM_400 RG 600 NO" charset="0"/>
                        <a:ea typeface="ヒラギノ角ゴ Pro W3" pitchFamily="-123" charset="-128"/>
                        <a:cs typeface="ヒラギノ角ゴ Pro W3" pitchFamily="-123"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9EE"/>
                    </a:solidFill>
                  </a:tcPr>
                </a:tc>
                <a:extLst>
                  <a:ext uri="{0D108BD9-81ED-4DB2-BD59-A6C34878D82A}">
                    <a16:rowId xmlns:a16="http://schemas.microsoft.com/office/drawing/2014/main" val="10004"/>
                  </a:ext>
                </a:extLst>
              </a:tr>
              <a:tr h="5936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Orthodontia</a:t>
                      </a:r>
                    </a:p>
                    <a:p>
                      <a:pPr marL="233363" marR="0" lvl="0" indent="-23336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Under age 18</a:t>
                      </a:r>
                    </a:p>
                    <a:p>
                      <a:pPr marL="233363" marR="0" lvl="0" indent="-23336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Lifetime max</a:t>
                      </a:r>
                      <a:endParaRPr kumimoji="0" lang="en-US" sz="1800" b="0" i="0" u="none" strike="noStrike" kern="1200"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No coverage</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$2,000</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50%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$3,000</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yriaMM_400 RG 600 NO" charset="0"/>
                        <a:ea typeface="ヒラギノ角ゴ Pro W3" pitchFamily="-123" charset="-128"/>
                        <a:cs typeface="ヒラギノ角ゴ Pro W3" pitchFamily="-123"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BCFDB"/>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790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451340"/>
            <a:ext cx="10515600" cy="627063"/>
          </a:xfrm>
        </p:spPr>
        <p:txBody>
          <a:bodyPr/>
          <a:lstStyle/>
          <a:p>
            <a:pPr algn="l"/>
            <a:r>
              <a:rPr lang="en-US" dirty="0"/>
              <a:t>Business Travel Accident Insurance </a:t>
            </a:r>
          </a:p>
        </p:txBody>
      </p:sp>
      <p:graphicFrame>
        <p:nvGraphicFramePr>
          <p:cNvPr id="4" name="Content Placeholder 3"/>
          <p:cNvGraphicFramePr>
            <a:graphicFrameLocks/>
          </p:cNvGraphicFramePr>
          <p:nvPr>
            <p:extLst/>
          </p:nvPr>
        </p:nvGraphicFramePr>
        <p:xfrm>
          <a:off x="573579" y="1384071"/>
          <a:ext cx="8828857" cy="2656488"/>
        </p:xfrm>
        <a:graphic>
          <a:graphicData uri="http://schemas.openxmlformats.org/drawingml/2006/table">
            <a:tbl>
              <a:tblPr firstRow="1" bandRow="1">
                <a:tableStyleId>{5C22544A-7EE6-4342-B048-85BDC9FD1C3A}</a:tableStyleId>
              </a:tblPr>
              <a:tblGrid>
                <a:gridCol w="1980305">
                  <a:extLst>
                    <a:ext uri="{9D8B030D-6E8A-4147-A177-3AD203B41FA5}">
                      <a16:colId xmlns:a16="http://schemas.microsoft.com/office/drawing/2014/main" val="20000"/>
                    </a:ext>
                  </a:extLst>
                </a:gridCol>
                <a:gridCol w="3424276">
                  <a:extLst>
                    <a:ext uri="{9D8B030D-6E8A-4147-A177-3AD203B41FA5}">
                      <a16:colId xmlns:a16="http://schemas.microsoft.com/office/drawing/2014/main" val="20001"/>
                    </a:ext>
                  </a:extLst>
                </a:gridCol>
                <a:gridCol w="3424276">
                  <a:extLst>
                    <a:ext uri="{9D8B030D-6E8A-4147-A177-3AD203B41FA5}">
                      <a16:colId xmlns:a16="http://schemas.microsoft.com/office/drawing/2014/main" val="20002"/>
                    </a:ext>
                  </a:extLst>
                </a:gridCol>
              </a:tblGrid>
              <a:tr h="4968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BF4"/>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You</a:t>
                      </a:r>
                      <a:endParaRPr kumimoji="0" lang="en-US" sz="1800" b="1" i="0" u="none" strike="noStrike" cap="none" normalizeH="0" baseline="0" dirty="0">
                        <a:ln>
                          <a:noFill/>
                        </a:ln>
                        <a:solidFill>
                          <a:srgbClr val="FFFBF4"/>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*Spouse</a:t>
                      </a:r>
                      <a:endParaRPr kumimoji="0" lang="en-US" sz="1800" b="1" i="0" u="none" strike="noStrike" cap="none" normalizeH="0" baseline="0" dirty="0">
                        <a:ln>
                          <a:noFill/>
                        </a:ln>
                        <a:solidFill>
                          <a:srgbClr val="FFFBF4"/>
                        </a:solidFill>
                        <a:effectLst/>
                        <a:latin typeface="MyriaMM_400 RG 600 NO"/>
                        <a:ea typeface="ヒラギノ角ゴ Pro W3"/>
                        <a:cs typeface="ヒラギノ角ゴ Pro W3"/>
                      </a:endParaRPr>
                    </a:p>
                  </a:txBody>
                  <a:tcPr anchor="ctr" horzOverflow="overflow"/>
                </a:tc>
                <a:extLst>
                  <a:ext uri="{0D108BD9-81ED-4DB2-BD59-A6C34878D82A}">
                    <a16:rowId xmlns:a16="http://schemas.microsoft.com/office/drawing/2014/main" val="10000"/>
                  </a:ext>
                </a:extLst>
              </a:tr>
              <a:tr h="4968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Paid for by</a:t>
                      </a:r>
                      <a:endParaRPr kumimoji="0" lang="en-US" sz="1800" b="1"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Schlumberger </a:t>
                      </a:r>
                      <a:endParaRPr kumimoji="0" lang="en-US" sz="1800" b="0"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Schlumberger</a:t>
                      </a:r>
                      <a:endParaRPr kumimoji="0" lang="en-US" sz="1800" b="0"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extLst>
                  <a:ext uri="{0D108BD9-81ED-4DB2-BD59-A6C34878D82A}">
                    <a16:rowId xmlns:a16="http://schemas.microsoft.com/office/drawing/2014/main" val="10001"/>
                  </a:ext>
                </a:extLst>
              </a:tr>
              <a:tr h="4968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Mandatory</a:t>
                      </a:r>
                      <a:endParaRPr kumimoji="0" lang="en-US" sz="1800" b="1"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Yes</a:t>
                      </a:r>
                      <a:endParaRPr kumimoji="0" lang="en-US" sz="1800" b="0"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Yes</a:t>
                      </a:r>
                      <a:endParaRPr kumimoji="0" lang="en-US" sz="1800" b="0"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extLst>
                  <a:ext uri="{0D108BD9-81ED-4DB2-BD59-A6C34878D82A}">
                    <a16:rowId xmlns:a16="http://schemas.microsoft.com/office/drawing/2014/main" val="10002"/>
                  </a:ext>
                </a:extLst>
              </a:tr>
              <a:tr h="669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Coverage</a:t>
                      </a:r>
                      <a:endParaRPr kumimoji="0" lang="en-US" sz="1800" b="1"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4.5 x eligible compensation</a:t>
                      </a:r>
                      <a:endParaRPr kumimoji="0" lang="en-US" sz="1800" b="0"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$50,000</a:t>
                      </a:r>
                      <a:endParaRPr kumimoji="0" lang="en-US" sz="1800" b="0"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extLst>
                  <a:ext uri="{0D108BD9-81ED-4DB2-BD59-A6C34878D82A}">
                    <a16:rowId xmlns:a16="http://schemas.microsoft.com/office/drawing/2014/main" val="10003"/>
                  </a:ext>
                </a:extLst>
              </a:tr>
              <a:tr h="4968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Maximum</a:t>
                      </a:r>
                      <a:endParaRPr kumimoji="0" lang="en-US" sz="1800" b="1"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u="none" strike="noStrike" cap="none" normalizeH="0" baseline="0" dirty="0">
                          <a:ln>
                            <a:noFill/>
                          </a:ln>
                          <a:effectLst/>
                        </a:rPr>
                        <a:t>$1,000,000</a:t>
                      </a:r>
                      <a:endParaRPr kumimoji="0" lang="en-US" sz="1800" b="0"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$50,000</a:t>
                      </a:r>
                      <a:endParaRPr kumimoji="0" lang="en-US" sz="1800" b="0" i="0" u="none" strike="noStrike" cap="none" normalizeH="0" baseline="0" dirty="0">
                        <a:ln>
                          <a:noFill/>
                        </a:ln>
                        <a:solidFill>
                          <a:srgbClr val="000000"/>
                        </a:solidFill>
                        <a:effectLst/>
                        <a:latin typeface="MyriaMM_400 RG 600 NO"/>
                        <a:ea typeface="ヒラギノ角ゴ Pro W3"/>
                        <a:cs typeface="ヒラギノ角ゴ Pro W3"/>
                      </a:endParaRPr>
                    </a:p>
                  </a:txBody>
                  <a:tcPr anchor="ctr" horzOverflow="overflow"/>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C0EAB11-9A42-4D5F-94C3-5D3E8445DBD3}"/>
              </a:ext>
            </a:extLst>
          </p:cNvPr>
          <p:cNvSpPr txBox="1"/>
          <p:nvPr/>
        </p:nvSpPr>
        <p:spPr>
          <a:xfrm>
            <a:off x="8988215" y="2009075"/>
            <a:ext cx="2724814" cy="1323439"/>
          </a:xfrm>
          <a:prstGeom prst="rect">
            <a:avLst/>
          </a:prstGeom>
          <a:solidFill>
            <a:schemeClr val="accent5">
              <a:lumMod val="40000"/>
              <a:lumOff val="6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solidFill>
                  <a:srgbClr val="002060"/>
                </a:solidFill>
              </a:rPr>
              <a:t>*Spouse is covered only if Schlumberger requested that they travel with you.</a:t>
            </a:r>
            <a:endParaRPr lang="en-US" sz="2000" dirty="0">
              <a:solidFill>
                <a:srgbClr val="002060"/>
              </a:solidFill>
            </a:endParaRPr>
          </a:p>
        </p:txBody>
      </p:sp>
      <p:sp>
        <p:nvSpPr>
          <p:cNvPr id="3" name="TextBox 2">
            <a:extLst>
              <a:ext uri="{FF2B5EF4-FFF2-40B4-BE49-F238E27FC236}">
                <a16:creationId xmlns:a16="http://schemas.microsoft.com/office/drawing/2014/main" id="{A4028C98-E7AE-4AC9-A46A-6BD52A41ECEA}"/>
              </a:ext>
            </a:extLst>
          </p:cNvPr>
          <p:cNvSpPr txBox="1"/>
          <p:nvPr/>
        </p:nvSpPr>
        <p:spPr>
          <a:xfrm>
            <a:off x="595747" y="4433455"/>
            <a:ext cx="10127672" cy="923330"/>
          </a:xfrm>
          <a:prstGeom prst="rect">
            <a:avLst/>
          </a:prstGeom>
          <a:noFill/>
        </p:spPr>
        <p:txBody>
          <a:bodyPr wrap="square" rtlCol="0">
            <a:spAutoFit/>
          </a:bodyPr>
          <a:lstStyle/>
          <a:p>
            <a:pPr marL="285750" indent="-285750">
              <a:buFont typeface="Wingdings" panose="05000000000000000000" pitchFamily="2" charset="2"/>
              <a:buChar char="§"/>
            </a:pPr>
            <a:r>
              <a:rPr lang="en-US" sz="1800" dirty="0"/>
              <a:t>Eligible Compensation is the higher of your base salary or admissible compensation. </a:t>
            </a:r>
          </a:p>
          <a:p>
            <a:pPr marL="285750" indent="-285750">
              <a:buFont typeface="Wingdings" panose="05000000000000000000" pitchFamily="2" charset="2"/>
              <a:buChar char="§"/>
            </a:pPr>
            <a:r>
              <a:rPr lang="en-US" sz="1800" dirty="0"/>
              <a:t>Admissible compensation includes base pay, overtime bonuses, commissions, and geographical coefficients.</a:t>
            </a:r>
          </a:p>
        </p:txBody>
      </p:sp>
    </p:spTree>
    <p:extLst>
      <p:ext uri="{BB962C8B-B14F-4D97-AF65-F5344CB8AC3E}">
        <p14:creationId xmlns:p14="http://schemas.microsoft.com/office/powerpoint/2010/main" val="6970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4010" y="376400"/>
            <a:ext cx="8153400" cy="685800"/>
          </a:xfrm>
        </p:spPr>
        <p:txBody>
          <a:bodyPr/>
          <a:lstStyle/>
          <a:p>
            <a:pPr algn="l" eaLnBrk="1" hangingPunct="1"/>
            <a:r>
              <a:rPr lang="en-US" dirty="0">
                <a:cs typeface="ヒラギノ角ゴ Pro W3" pitchFamily="-123" charset="-128"/>
              </a:rPr>
              <a:t>Basic Life Insurance &amp; AD&amp;D </a:t>
            </a:r>
          </a:p>
        </p:txBody>
      </p:sp>
      <p:graphicFrame>
        <p:nvGraphicFramePr>
          <p:cNvPr id="2" name="Table 1">
            <a:extLst>
              <a:ext uri="{FF2B5EF4-FFF2-40B4-BE49-F238E27FC236}">
                <a16:creationId xmlns:a16="http://schemas.microsoft.com/office/drawing/2014/main" id="{FA9109F7-53B9-451C-BB55-909A0BAC4CA0}"/>
              </a:ext>
            </a:extLst>
          </p:cNvPr>
          <p:cNvGraphicFramePr>
            <a:graphicFrameLocks noGrp="1"/>
          </p:cNvGraphicFramePr>
          <p:nvPr>
            <p:extLst>
              <p:ext uri="{D42A27DB-BD31-4B8C-83A1-F6EECF244321}">
                <p14:modId xmlns:p14="http://schemas.microsoft.com/office/powerpoint/2010/main" val="1539172842"/>
              </p:ext>
            </p:extLst>
          </p:nvPr>
        </p:nvGraphicFramePr>
        <p:xfrm>
          <a:off x="585325" y="1173959"/>
          <a:ext cx="9429532" cy="2194560"/>
        </p:xfrm>
        <a:graphic>
          <a:graphicData uri="http://schemas.openxmlformats.org/drawingml/2006/table">
            <a:tbl>
              <a:tblPr firstRow="1" bandRow="1">
                <a:tableStyleId>{5C22544A-7EE6-4342-B048-85BDC9FD1C3A}</a:tableStyleId>
              </a:tblPr>
              <a:tblGrid>
                <a:gridCol w="2895728">
                  <a:extLst>
                    <a:ext uri="{9D8B030D-6E8A-4147-A177-3AD203B41FA5}">
                      <a16:colId xmlns:a16="http://schemas.microsoft.com/office/drawing/2014/main" val="1278124658"/>
                    </a:ext>
                  </a:extLst>
                </a:gridCol>
                <a:gridCol w="6533804">
                  <a:extLst>
                    <a:ext uri="{9D8B030D-6E8A-4147-A177-3AD203B41FA5}">
                      <a16:colId xmlns:a16="http://schemas.microsoft.com/office/drawing/2014/main" val="2337342565"/>
                    </a:ext>
                  </a:extLst>
                </a:gridCol>
              </a:tblGrid>
              <a:tr h="24057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Basic Life Insurance </a:t>
                      </a:r>
                      <a:endParaRPr kumimoji="0" lang="en-US" sz="1800" b="1" i="0" u="none" strike="noStrike" cap="none" normalizeH="0" baseline="0" dirty="0">
                        <a:ln>
                          <a:noFill/>
                        </a:ln>
                        <a:solidFill>
                          <a:srgbClr val="FFFBF4"/>
                        </a:solidFill>
                        <a:effectLst/>
                        <a:latin typeface="MyriaMM_400 RG 600 NO"/>
                        <a:ea typeface="ヒラギノ角ゴ Pro W3"/>
                        <a:cs typeface="ヒラギノ角ゴ Pro W3"/>
                      </a:endParaRPr>
                    </a:p>
                  </a:txBody>
                  <a:tcPr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BF4"/>
                        </a:solidFill>
                        <a:effectLst/>
                        <a:latin typeface="MyriaMM_400 RG 600 NO"/>
                        <a:ea typeface="ヒラギノ角ゴ Pro W3"/>
                        <a:cs typeface="ヒラギノ角ゴ Pro W3"/>
                      </a:endParaRPr>
                    </a:p>
                  </a:txBody>
                  <a:tcPr anchor="ctr" horzOverflow="overflow"/>
                </a:tc>
                <a:extLst>
                  <a:ext uri="{0D108BD9-81ED-4DB2-BD59-A6C34878D82A}">
                    <a16:rowId xmlns:a16="http://schemas.microsoft.com/office/drawing/2014/main" val="1338855262"/>
                  </a:ext>
                </a:extLst>
              </a:tr>
              <a:tr h="2405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Paid for by</a:t>
                      </a:r>
                      <a:endParaRPr kumimoji="0" lang="en-US" sz="1800" b="1" i="0" u="none" strike="noStrike" cap="none" normalizeH="0" baseline="0" dirty="0">
                        <a:ln>
                          <a:noFill/>
                        </a:ln>
                        <a:solidFill>
                          <a:srgbClr val="737EA1"/>
                        </a:solidFill>
                        <a:effectLst/>
                        <a:latin typeface="MyriaMM_400 RG 600 NO"/>
                        <a:ea typeface="ヒラギノ角ゴ Pro W3"/>
                        <a:cs typeface="ヒラギノ角ゴ Pro W3"/>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Schlumberger </a:t>
                      </a:r>
                      <a:endParaRPr kumimoji="0" lang="en-US" sz="1800" b="0" i="0" u="none" strike="noStrike" cap="none" normalizeH="0" baseline="0" dirty="0">
                        <a:ln>
                          <a:noFill/>
                        </a:ln>
                        <a:solidFill>
                          <a:srgbClr val="737EA1"/>
                        </a:solidFill>
                        <a:effectLst/>
                        <a:latin typeface="MyriaMM_400 RG 600 NO"/>
                        <a:ea typeface="ヒラギノ角ゴ Pro W3"/>
                        <a:cs typeface="ヒラギノ角ゴ Pro W3"/>
                      </a:endParaRPr>
                    </a:p>
                  </a:txBody>
                  <a:tcPr anchor="ctr" horzOverflow="overflow"/>
                </a:tc>
                <a:extLst>
                  <a:ext uri="{0D108BD9-81ED-4DB2-BD59-A6C34878D82A}">
                    <a16:rowId xmlns:a16="http://schemas.microsoft.com/office/drawing/2014/main" val="1578442505"/>
                  </a:ext>
                </a:extLst>
              </a:tr>
              <a:tr h="2405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Automatic</a:t>
                      </a:r>
                      <a:endParaRPr kumimoji="0" lang="en-US" sz="1800" b="1" i="0" u="none" strike="noStrike" cap="none" normalizeH="0" baseline="0" dirty="0">
                        <a:ln>
                          <a:noFill/>
                        </a:ln>
                        <a:solidFill>
                          <a:srgbClr val="737EA1"/>
                        </a:solidFill>
                        <a:effectLst/>
                        <a:latin typeface="MyriaMM_400 RG 600 NO"/>
                        <a:ea typeface="ヒラギノ角ゴ Pro W3"/>
                        <a:cs typeface="ヒラギノ角ゴ Pro W3"/>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Yes</a:t>
                      </a:r>
                      <a:endParaRPr kumimoji="0" lang="en-US" sz="1800" b="0" i="0" u="none" strike="noStrike" cap="none" normalizeH="0" baseline="0" dirty="0">
                        <a:ln>
                          <a:noFill/>
                        </a:ln>
                        <a:solidFill>
                          <a:srgbClr val="737EA1"/>
                        </a:solidFill>
                        <a:effectLst/>
                        <a:latin typeface="MyriaMM_400 RG 600 NO"/>
                        <a:ea typeface="ヒラギノ角ゴ Pro W3"/>
                        <a:cs typeface="ヒラギノ角ゴ Pro W3"/>
                      </a:endParaRPr>
                    </a:p>
                  </a:txBody>
                  <a:tcPr anchor="ctr" horzOverflow="overflow"/>
                </a:tc>
                <a:extLst>
                  <a:ext uri="{0D108BD9-81ED-4DB2-BD59-A6C34878D82A}">
                    <a16:rowId xmlns:a16="http://schemas.microsoft.com/office/drawing/2014/main" val="1150509369"/>
                  </a:ext>
                </a:extLst>
              </a:tr>
              <a:tr h="240576">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cap="none" normalizeH="0" baseline="0" dirty="0">
                          <a:ln>
                            <a:noFill/>
                          </a:ln>
                          <a:effectLst/>
                        </a:rPr>
                        <a:t>Employee</a:t>
                      </a:r>
                      <a:endParaRPr kumimoji="0" lang="en-US" sz="1800" b="0" i="0" u="none" strike="noStrike" cap="none" normalizeH="0" baseline="0" dirty="0">
                        <a:ln>
                          <a:noFill/>
                        </a:ln>
                        <a:solidFill>
                          <a:srgbClr val="737EA1"/>
                        </a:solidFill>
                        <a:effectLst/>
                        <a:latin typeface="MyriaMM_400 RG 600 NO"/>
                        <a:ea typeface="ヒラギノ角ゴ Pro W3"/>
                        <a:cs typeface="ヒラギノ角ゴ Pro W3"/>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 x your eligible compensation</a:t>
                      </a:r>
                      <a:endParaRPr kumimoji="0" lang="en-US" sz="1800" b="0" i="0" u="none" strike="noStrike" cap="none" normalizeH="0" baseline="0" dirty="0">
                        <a:ln>
                          <a:noFill/>
                        </a:ln>
                        <a:solidFill>
                          <a:srgbClr val="737EA1"/>
                        </a:solidFill>
                        <a:effectLst/>
                        <a:latin typeface="MyriaMM_400 RG 600 NO"/>
                        <a:ea typeface="ヒラギノ角ゴ Pro W3"/>
                        <a:cs typeface="ヒラギノ角ゴ Pro W3"/>
                      </a:endParaRPr>
                    </a:p>
                  </a:txBody>
                  <a:tcPr horzOverflow="overflow"/>
                </a:tc>
                <a:extLst>
                  <a:ext uri="{0D108BD9-81ED-4DB2-BD59-A6C34878D82A}">
                    <a16:rowId xmlns:a16="http://schemas.microsoft.com/office/drawing/2014/main" val="2649714424"/>
                  </a:ext>
                </a:extLst>
              </a:tr>
              <a:tr h="240576">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For your spouse</a:t>
                      </a:r>
                      <a:endParaRPr kumimoji="0" lang="en-US" sz="1800" b="0" i="0" u="none" strike="noStrike" kern="1200" cap="none" normalizeH="0" baseline="0" dirty="0">
                        <a:ln>
                          <a:noFill/>
                        </a:ln>
                        <a:solidFill>
                          <a:srgbClr val="737EA1"/>
                        </a:solidFill>
                        <a:effectLst/>
                        <a:latin typeface="MyriaMM_400 RG 600 NO"/>
                        <a:ea typeface="ヒラギノ角ゴ Pro W3"/>
                        <a:cs typeface="ヒラギノ角ゴ Pro W3"/>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$10,000</a:t>
                      </a:r>
                      <a:endParaRPr kumimoji="0" lang="en-US" sz="1800" b="0" i="0" u="none" strike="noStrike" cap="none" normalizeH="0" baseline="0" dirty="0">
                        <a:ln>
                          <a:noFill/>
                        </a:ln>
                        <a:solidFill>
                          <a:srgbClr val="737EA1"/>
                        </a:solidFill>
                        <a:effectLst/>
                        <a:latin typeface="MyriaMM_400 RG 600 NO" charset="0"/>
                        <a:ea typeface="ヒラギノ角ゴ Pro W3" pitchFamily="-123" charset="-128"/>
                        <a:cs typeface="ヒラギノ角ゴ Pro W3" pitchFamily="-123" charset="-128"/>
                      </a:endParaRPr>
                    </a:p>
                  </a:txBody>
                  <a:tcPr horzOverflow="overflow"/>
                </a:tc>
                <a:extLst>
                  <a:ext uri="{0D108BD9-81ED-4DB2-BD59-A6C34878D82A}">
                    <a16:rowId xmlns:a16="http://schemas.microsoft.com/office/drawing/2014/main" val="304996146"/>
                  </a:ext>
                </a:extLst>
              </a:tr>
              <a:tr h="240576">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For your child(ren)</a:t>
                      </a:r>
                      <a:endParaRPr kumimoji="0" lang="en-US" sz="1800" b="0" i="0" u="none" strike="noStrike" kern="1200" cap="none" normalizeH="0" baseline="0" dirty="0">
                        <a:ln>
                          <a:noFill/>
                        </a:ln>
                        <a:solidFill>
                          <a:srgbClr val="737EA1"/>
                        </a:solidFill>
                        <a:effectLst/>
                        <a:latin typeface="MyriaMM_400 RG 600 NO"/>
                        <a:ea typeface="ヒラギノ角ゴ Pro W3"/>
                        <a:cs typeface="ヒラギノ角ゴ Pro W3"/>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$5,000</a:t>
                      </a:r>
                      <a:endParaRPr kumimoji="0" lang="en-US" sz="1800" b="0" i="0" u="none" strike="noStrike" cap="none" normalizeH="0" baseline="0" dirty="0">
                        <a:ln>
                          <a:noFill/>
                        </a:ln>
                        <a:solidFill>
                          <a:srgbClr val="737EA1"/>
                        </a:solidFill>
                        <a:effectLst/>
                        <a:latin typeface="MyriaMM_400 RG 600 NO"/>
                        <a:ea typeface="ヒラギノ角ゴ Pro W3"/>
                        <a:cs typeface="ヒラギノ角ゴ Pro W3"/>
                      </a:endParaRPr>
                    </a:p>
                  </a:txBody>
                  <a:tcPr horzOverflow="overflow"/>
                </a:tc>
                <a:extLst>
                  <a:ext uri="{0D108BD9-81ED-4DB2-BD59-A6C34878D82A}">
                    <a16:rowId xmlns:a16="http://schemas.microsoft.com/office/drawing/2014/main" val="4046241827"/>
                  </a:ext>
                </a:extLst>
              </a:tr>
            </a:tbl>
          </a:graphicData>
        </a:graphic>
      </p:graphicFrame>
      <p:graphicFrame>
        <p:nvGraphicFramePr>
          <p:cNvPr id="10" name="Table 9">
            <a:extLst>
              <a:ext uri="{FF2B5EF4-FFF2-40B4-BE49-F238E27FC236}">
                <a16:creationId xmlns:a16="http://schemas.microsoft.com/office/drawing/2014/main" id="{3A4F6754-704F-4F28-8691-1B851572F1D6}"/>
              </a:ext>
            </a:extLst>
          </p:cNvPr>
          <p:cNvGraphicFramePr>
            <a:graphicFrameLocks noGrp="1"/>
          </p:cNvGraphicFramePr>
          <p:nvPr>
            <p:extLst>
              <p:ext uri="{D42A27DB-BD31-4B8C-83A1-F6EECF244321}">
                <p14:modId xmlns:p14="http://schemas.microsoft.com/office/powerpoint/2010/main" val="3223228181"/>
              </p:ext>
            </p:extLst>
          </p:nvPr>
        </p:nvGraphicFramePr>
        <p:xfrm>
          <a:off x="572064" y="3570646"/>
          <a:ext cx="9430389" cy="2194560"/>
        </p:xfrm>
        <a:graphic>
          <a:graphicData uri="http://schemas.openxmlformats.org/drawingml/2006/table">
            <a:tbl>
              <a:tblPr firstRow="1" bandRow="1">
                <a:tableStyleId>{5C22544A-7EE6-4342-B048-85BDC9FD1C3A}</a:tableStyleId>
              </a:tblPr>
              <a:tblGrid>
                <a:gridCol w="2901697">
                  <a:extLst>
                    <a:ext uri="{9D8B030D-6E8A-4147-A177-3AD203B41FA5}">
                      <a16:colId xmlns:a16="http://schemas.microsoft.com/office/drawing/2014/main" val="1941987654"/>
                    </a:ext>
                  </a:extLst>
                </a:gridCol>
                <a:gridCol w="6528692">
                  <a:extLst>
                    <a:ext uri="{9D8B030D-6E8A-4147-A177-3AD203B41FA5}">
                      <a16:colId xmlns:a16="http://schemas.microsoft.com/office/drawing/2014/main" val="3277121265"/>
                    </a:ext>
                  </a:extLst>
                </a:gridCol>
              </a:tblGrid>
              <a:tr h="12687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Basic Accidental Death and Dismemberment</a:t>
                      </a:r>
                      <a:endParaRPr kumimoji="0" lang="en-US" sz="1800" b="1" i="0" u="none" strike="noStrike" cap="none" normalizeH="0" baseline="0" dirty="0">
                        <a:ln>
                          <a:noFill/>
                        </a:ln>
                        <a:solidFill>
                          <a:srgbClr val="FFFBF4"/>
                        </a:solidFill>
                        <a:effectLst/>
                        <a:latin typeface="Arial" panose="020B0604020202020204" pitchFamily="34" charset="0"/>
                        <a:ea typeface="ヒラギノ角ゴ Pro W3"/>
                        <a:cs typeface="Arial" panose="020B0604020202020204" pitchFamily="34" charset="0"/>
                      </a:endParaRP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BF4"/>
                        </a:solidFill>
                        <a:effectLst/>
                        <a:latin typeface="Arial" panose="020B0604020202020204" pitchFamily="34" charset="0"/>
                        <a:ea typeface="ヒラギノ角ゴ Pro W3"/>
                        <a:cs typeface="Arial" panose="020B0604020202020204" pitchFamily="34" charset="0"/>
                      </a:endParaRPr>
                    </a:p>
                  </a:txBody>
                  <a:tcPr anchor="ctr" horzOverflow="overflow"/>
                </a:tc>
                <a:extLst>
                  <a:ext uri="{0D108BD9-81ED-4DB2-BD59-A6C34878D82A}">
                    <a16:rowId xmlns:a16="http://schemas.microsoft.com/office/drawing/2014/main" val="2339756460"/>
                  </a:ext>
                </a:extLst>
              </a:tr>
              <a:tr h="126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Paid for by</a:t>
                      </a:r>
                      <a:endParaRPr kumimoji="0" lang="en-US" sz="1800" b="1"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Schlumberger </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extLst>
                  <a:ext uri="{0D108BD9-81ED-4DB2-BD59-A6C34878D82A}">
                    <a16:rowId xmlns:a16="http://schemas.microsoft.com/office/drawing/2014/main" val="536489287"/>
                  </a:ext>
                </a:extLst>
              </a:tr>
              <a:tr h="126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Automatic</a:t>
                      </a:r>
                      <a:endParaRPr kumimoji="0" lang="en-US" sz="1800" b="1"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Yes</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extLst>
                  <a:ext uri="{0D108BD9-81ED-4DB2-BD59-A6C34878D82A}">
                    <a16:rowId xmlns:a16="http://schemas.microsoft.com/office/drawing/2014/main" val="3779843267"/>
                  </a:ext>
                </a:extLst>
              </a:tr>
              <a:tr h="126876">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Employee</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800" u="none" strike="noStrike" kern="1200" cap="none" normalizeH="0" baseline="0" dirty="0">
                          <a:ln>
                            <a:noFill/>
                          </a:ln>
                          <a:effectLst/>
                        </a:rPr>
                        <a:t>2 x your eligible compensation</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extLst>
                  <a:ext uri="{0D108BD9-81ED-4DB2-BD59-A6C34878D82A}">
                    <a16:rowId xmlns:a16="http://schemas.microsoft.com/office/drawing/2014/main" val="1206768969"/>
                  </a:ext>
                </a:extLst>
              </a:tr>
              <a:tr h="126876">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For your spouse</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800" u="none" strike="noStrike" kern="1200" cap="none" normalizeH="0" baseline="0" dirty="0">
                          <a:ln>
                            <a:noFill/>
                          </a:ln>
                          <a:effectLst/>
                        </a:rPr>
                        <a:t>N/A</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extLst>
                  <a:ext uri="{0D108BD9-81ED-4DB2-BD59-A6C34878D82A}">
                    <a16:rowId xmlns:a16="http://schemas.microsoft.com/office/drawing/2014/main" val="2860908560"/>
                  </a:ext>
                </a:extLst>
              </a:tr>
              <a:tr h="126876">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For your child(ren)</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800" u="none" strike="noStrike" kern="1200" cap="none" normalizeH="0" baseline="0" dirty="0">
                          <a:ln>
                            <a:noFill/>
                          </a:ln>
                          <a:effectLst/>
                        </a:rPr>
                        <a:t>N/A</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extLst>
                  <a:ext uri="{0D108BD9-81ED-4DB2-BD59-A6C34878D82A}">
                    <a16:rowId xmlns:a16="http://schemas.microsoft.com/office/drawing/2014/main" val="399365979"/>
                  </a:ext>
                </a:extLst>
              </a:tr>
            </a:tbl>
          </a:graphicData>
        </a:graphic>
      </p:graphicFrame>
    </p:spTree>
    <p:custDataLst>
      <p:tags r:id="rId1"/>
    </p:custDataLst>
    <p:extLst>
      <p:ext uri="{BB962C8B-B14F-4D97-AF65-F5344CB8AC3E}">
        <p14:creationId xmlns:p14="http://schemas.microsoft.com/office/powerpoint/2010/main" val="369373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07324" y="354333"/>
            <a:ext cx="10431400" cy="685800"/>
          </a:xfrm>
        </p:spPr>
        <p:txBody>
          <a:bodyPr/>
          <a:lstStyle/>
          <a:p>
            <a:pPr algn="l" eaLnBrk="1" hangingPunct="1"/>
            <a:r>
              <a:rPr lang="en-US" dirty="0">
                <a:cs typeface="ヒラギノ角ゴ Pro W3" pitchFamily="-123" charset="-128"/>
              </a:rPr>
              <a:t>Optional Life and AD&amp;D</a:t>
            </a:r>
          </a:p>
        </p:txBody>
      </p:sp>
      <p:graphicFrame>
        <p:nvGraphicFramePr>
          <p:cNvPr id="2" name="Table 1">
            <a:extLst>
              <a:ext uri="{FF2B5EF4-FFF2-40B4-BE49-F238E27FC236}">
                <a16:creationId xmlns:a16="http://schemas.microsoft.com/office/drawing/2014/main" id="{C0F9C989-B475-43F4-A7FD-8E6C860209D1}"/>
              </a:ext>
            </a:extLst>
          </p:cNvPr>
          <p:cNvGraphicFramePr>
            <a:graphicFrameLocks noGrp="1"/>
          </p:cNvGraphicFramePr>
          <p:nvPr>
            <p:extLst>
              <p:ext uri="{D42A27DB-BD31-4B8C-83A1-F6EECF244321}">
                <p14:modId xmlns:p14="http://schemas.microsoft.com/office/powerpoint/2010/main" val="1736809362"/>
              </p:ext>
            </p:extLst>
          </p:nvPr>
        </p:nvGraphicFramePr>
        <p:xfrm>
          <a:off x="650968" y="1331762"/>
          <a:ext cx="9945780" cy="3383280"/>
        </p:xfrm>
        <a:graphic>
          <a:graphicData uri="http://schemas.openxmlformats.org/drawingml/2006/table">
            <a:tbl>
              <a:tblPr firstRow="1" bandRow="1">
                <a:tableStyleId>{5C22544A-7EE6-4342-B048-85BDC9FD1C3A}</a:tableStyleId>
              </a:tblPr>
              <a:tblGrid>
                <a:gridCol w="2713707">
                  <a:extLst>
                    <a:ext uri="{9D8B030D-6E8A-4147-A177-3AD203B41FA5}">
                      <a16:colId xmlns:a16="http://schemas.microsoft.com/office/drawing/2014/main" val="1941987654"/>
                    </a:ext>
                  </a:extLst>
                </a:gridCol>
                <a:gridCol w="7232073">
                  <a:extLst>
                    <a:ext uri="{9D8B030D-6E8A-4147-A177-3AD203B41FA5}">
                      <a16:colId xmlns:a16="http://schemas.microsoft.com/office/drawing/2014/main" val="1723601378"/>
                    </a:ext>
                  </a:extLst>
                </a:gridCol>
              </a:tblGrid>
              <a:tr h="28592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BF4"/>
                          </a:solidFill>
                          <a:effectLst/>
                          <a:latin typeface="Arial" panose="020B0604020202020204" pitchFamily="34" charset="0"/>
                          <a:ea typeface="ヒラギノ角ゴ Pro W3"/>
                          <a:cs typeface="Arial" panose="020B0604020202020204" pitchFamily="34" charset="0"/>
                        </a:rPr>
                        <a:t>Optional Life and Accidental Death and Dismemberment Insurance</a:t>
                      </a: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BF4"/>
                        </a:solidFill>
                        <a:effectLst/>
                        <a:latin typeface="Arial" panose="020B0604020202020204" pitchFamily="34" charset="0"/>
                        <a:ea typeface="ヒラギノ角ゴ Pro W3"/>
                        <a:cs typeface="Arial" panose="020B0604020202020204" pitchFamily="34" charset="0"/>
                      </a:endParaRPr>
                    </a:p>
                  </a:txBody>
                  <a:tcPr anchor="ctr" horzOverflow="overflow"/>
                </a:tc>
                <a:extLst>
                  <a:ext uri="{0D108BD9-81ED-4DB2-BD59-A6C34878D82A}">
                    <a16:rowId xmlns:a16="http://schemas.microsoft.com/office/drawing/2014/main" val="2339756460"/>
                  </a:ext>
                </a:extLst>
              </a:tr>
              <a:tr h="285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Paid for by</a:t>
                      </a:r>
                      <a:endParaRPr kumimoji="0" lang="en-US" sz="1800" b="1"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Employee</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extLst>
                  <a:ext uri="{0D108BD9-81ED-4DB2-BD59-A6C34878D82A}">
                    <a16:rowId xmlns:a16="http://schemas.microsoft.com/office/drawing/2014/main" val="536489287"/>
                  </a:ext>
                </a:extLst>
              </a:tr>
              <a:tr h="285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Automatic</a:t>
                      </a:r>
                      <a:endParaRPr kumimoji="0" lang="en-US" sz="1800" b="1"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No</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extLst>
                  <a:ext uri="{0D108BD9-81ED-4DB2-BD59-A6C34878D82A}">
                    <a16:rowId xmlns:a16="http://schemas.microsoft.com/office/drawing/2014/main" val="3779843267"/>
                  </a:ext>
                </a:extLst>
              </a:tr>
              <a:tr h="285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a:ln>
                            <a:noFill/>
                          </a:ln>
                          <a:effectLst/>
                        </a:rPr>
                        <a:t>Coverage Options</a:t>
                      </a:r>
                      <a:endParaRPr kumimoji="0" lang="en-US" sz="1800" b="1"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b" horzOverflow="overflow"/>
                </a:tc>
                <a:tc>
                  <a:txBody>
                    <a:bodyPr/>
                    <a:lstStyle/>
                    <a:p>
                      <a:pPr algn="l"/>
                      <a:endParaRPr lang="en-US" sz="1800" dirty="0">
                        <a:solidFill>
                          <a:srgbClr val="737EA1"/>
                        </a:solidFill>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2374571377"/>
                  </a:ext>
                </a:extLst>
              </a:tr>
              <a:tr h="500364">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Employee</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Up to $500,000 in coverage in multiples of $25,000</a:t>
                      </a:r>
                      <a:br>
                        <a:rPr lang="en-US" sz="1800" kern="1200" dirty="0">
                          <a:effectLst/>
                        </a:rPr>
                      </a:br>
                      <a:endParaRPr kumimoji="0" lang="en-US" sz="1800" b="0" i="0" u="none" strike="noStrike" cap="none" normalizeH="0" baseline="0" dirty="0">
                        <a:ln>
                          <a:noFill/>
                        </a:ln>
                        <a:solidFill>
                          <a:srgbClr val="737EA1"/>
                        </a:solidFill>
                        <a:effectLst/>
                        <a:latin typeface="Arial" panose="020B0604020202020204" pitchFamily="34" charset="0"/>
                        <a:ea typeface="ヒラギノ角ゴ Pro W3"/>
                        <a:cs typeface="Arial" panose="020B0604020202020204" pitchFamily="34" charset="0"/>
                      </a:endParaRPr>
                    </a:p>
                  </a:txBody>
                  <a:tcPr horzOverflow="overflow"/>
                </a:tc>
                <a:extLst>
                  <a:ext uri="{0D108BD9-81ED-4DB2-BD59-A6C34878D82A}">
                    <a16:rowId xmlns:a16="http://schemas.microsoft.com/office/drawing/2014/main" val="1206768969"/>
                  </a:ext>
                </a:extLst>
              </a:tr>
              <a:tr h="500364">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For your spouse</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Up to $500,000 in coverage in multiples of $25,000</a:t>
                      </a:r>
                      <a:br>
                        <a:rPr lang="en-US" sz="1800" kern="1200" dirty="0">
                          <a:effectLst/>
                        </a:rPr>
                      </a:br>
                      <a:endParaRPr kumimoji="0" lang="en-US" sz="1800" b="0" i="0" u="none" strike="noStrike" cap="none" normalizeH="0" baseline="0" dirty="0">
                        <a:ln>
                          <a:noFill/>
                        </a:ln>
                        <a:solidFill>
                          <a:srgbClr val="737EA1"/>
                        </a:solidFill>
                        <a:effectLst/>
                        <a:latin typeface="Arial" panose="020B0604020202020204" pitchFamily="34" charset="0"/>
                        <a:ea typeface="ヒラギノ角ゴ Pro W3" pitchFamily="-123" charset="-128"/>
                        <a:cs typeface="Arial" panose="020B0604020202020204" pitchFamily="34" charset="0"/>
                      </a:endParaRPr>
                    </a:p>
                  </a:txBody>
                  <a:tcPr horzOverflow="overflow"/>
                </a:tc>
                <a:extLst>
                  <a:ext uri="{0D108BD9-81ED-4DB2-BD59-A6C34878D82A}">
                    <a16:rowId xmlns:a16="http://schemas.microsoft.com/office/drawing/2014/main" val="2860908560"/>
                  </a:ext>
                </a:extLst>
              </a:tr>
              <a:tr h="500364">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For your child(ren)</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normalizeH="0" baseline="0" dirty="0">
                          <a:ln>
                            <a:noFill/>
                          </a:ln>
                          <a:effectLst/>
                        </a:rPr>
                        <a:t>Up to $25,000 in coverage in multiples of $5,000</a:t>
                      </a:r>
                      <a:br>
                        <a:rPr lang="en-US" sz="1800" kern="1200" dirty="0">
                          <a:effectLst/>
                        </a:rPr>
                      </a:br>
                      <a:endParaRPr kumimoji="0" lang="en-US" sz="1800" b="0" i="0" u="none" strike="noStrike" cap="none" normalizeH="0" baseline="0" dirty="0">
                        <a:ln>
                          <a:noFill/>
                        </a:ln>
                        <a:solidFill>
                          <a:srgbClr val="737EA1"/>
                        </a:solidFill>
                        <a:effectLst/>
                        <a:latin typeface="Arial" panose="020B0604020202020204" pitchFamily="34" charset="0"/>
                        <a:ea typeface="ヒラギノ角ゴ Pro W3" pitchFamily="-123" charset="-128"/>
                        <a:cs typeface="Arial" panose="020B0604020202020204" pitchFamily="34" charset="0"/>
                      </a:endParaRPr>
                    </a:p>
                  </a:txBody>
                  <a:tcPr horzOverflow="overflow"/>
                </a:tc>
                <a:extLst>
                  <a:ext uri="{0D108BD9-81ED-4DB2-BD59-A6C34878D82A}">
                    <a16:rowId xmlns:a16="http://schemas.microsoft.com/office/drawing/2014/main" val="399365979"/>
                  </a:ext>
                </a:extLst>
              </a:tr>
            </a:tbl>
          </a:graphicData>
        </a:graphic>
      </p:graphicFrame>
      <p:sp>
        <p:nvSpPr>
          <p:cNvPr id="4" name="Content Placeholder 6"/>
          <p:cNvSpPr txBox="1">
            <a:spLocks/>
          </p:cNvSpPr>
          <p:nvPr/>
        </p:nvSpPr>
        <p:spPr bwMode="auto">
          <a:xfrm>
            <a:off x="1364299" y="5114213"/>
            <a:ext cx="7767844" cy="8979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123" charset="2"/>
              <a:buChar char="§"/>
              <a:defRPr sz="2000">
                <a:solidFill>
                  <a:srgbClr val="000000"/>
                </a:solidFill>
                <a:latin typeface="+mn-lt"/>
                <a:ea typeface="+mn-ea"/>
                <a:cs typeface="ヒラギノ角ゴ Pro W3"/>
              </a:defRPr>
            </a:lvl1pPr>
            <a:lvl2pPr marL="742950" indent="-285750" algn="l" rtl="0" eaLnBrk="0" fontAlgn="base" hangingPunct="0">
              <a:spcBef>
                <a:spcPct val="20000"/>
              </a:spcBef>
              <a:spcAft>
                <a:spcPct val="0"/>
              </a:spcAft>
              <a:buClr>
                <a:schemeClr val="accent2"/>
              </a:buClr>
              <a:buFont typeface="Wingdings" pitchFamily="-123" charset="2"/>
              <a:buChar char="§"/>
              <a:defRPr sz="2000">
                <a:solidFill>
                  <a:srgbClr val="000000"/>
                </a:solidFill>
                <a:latin typeface="+mn-lt"/>
                <a:ea typeface="+mn-ea"/>
                <a:cs typeface="ヒラギノ角ゴ Pro W3"/>
              </a:defRPr>
            </a:lvl2pPr>
            <a:lvl3pPr marL="1085850" indent="-228600" algn="l" rtl="0" eaLnBrk="0" fontAlgn="base" hangingPunct="0">
              <a:spcBef>
                <a:spcPct val="20000"/>
              </a:spcBef>
              <a:spcAft>
                <a:spcPct val="0"/>
              </a:spcAft>
              <a:buClr>
                <a:schemeClr val="tx1"/>
              </a:buClr>
              <a:buFont typeface="Wingdings" pitchFamily="-123" charset="2"/>
              <a:buChar char="§"/>
              <a:defRPr sz="2000">
                <a:solidFill>
                  <a:schemeClr val="tx1"/>
                </a:solidFill>
                <a:latin typeface="+mn-lt"/>
                <a:ea typeface="+mn-ea"/>
                <a:cs typeface="ヒラギノ角ゴ Pro W3"/>
              </a:defRPr>
            </a:lvl3pPr>
            <a:lvl4pPr marL="1428750" indent="-228600" algn="l" rtl="0" eaLnBrk="0" fontAlgn="base" hangingPunct="0">
              <a:spcBef>
                <a:spcPct val="20000"/>
              </a:spcBef>
              <a:spcAft>
                <a:spcPct val="0"/>
              </a:spcAft>
              <a:buClr>
                <a:schemeClr val="accent1"/>
              </a:buClr>
              <a:buFont typeface="Wingdings" pitchFamily="-123" charset="2"/>
              <a:buChar char="§"/>
              <a:defRPr sz="2000">
                <a:solidFill>
                  <a:schemeClr val="tx1"/>
                </a:solidFill>
                <a:latin typeface="+mn-lt"/>
                <a:ea typeface="+mn-ea"/>
                <a:cs typeface="ヒラギノ角ゴ Pro W3"/>
              </a:defRPr>
            </a:lvl4pPr>
            <a:lvl5pPr marL="1771650" indent="-228600" algn="l" rtl="0" eaLnBrk="0" fontAlgn="base" hangingPunct="0">
              <a:spcBef>
                <a:spcPct val="20000"/>
              </a:spcBef>
              <a:spcAft>
                <a:spcPct val="0"/>
              </a:spcAft>
              <a:buClr>
                <a:schemeClr val="accent2"/>
              </a:buClr>
              <a:buFont typeface="Wingdings" pitchFamily="-123" charset="2"/>
              <a:buChar char="§"/>
              <a:defRPr sz="2000">
                <a:solidFill>
                  <a:schemeClr val="tx1"/>
                </a:solidFill>
                <a:latin typeface="+mn-lt"/>
                <a:ea typeface="+mn-ea"/>
                <a:cs typeface="ヒラギノ角ゴ Pro W3"/>
              </a:defRPr>
            </a:lvl5pPr>
            <a:lvl6pPr marL="22288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6pPr>
            <a:lvl7pPr marL="26860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7pPr>
            <a:lvl8pPr marL="31432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8pPr>
            <a:lvl9pPr marL="36004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9pPr>
          </a:lstStyle>
          <a:p>
            <a:r>
              <a:rPr lang="en-US" kern="0" dirty="0"/>
              <a:t>Optional life coverage requires evidence of insurability (EOI)</a:t>
            </a:r>
          </a:p>
          <a:p>
            <a:endParaRPr lang="en-US" kern="0" dirty="0"/>
          </a:p>
        </p:txBody>
      </p:sp>
    </p:spTree>
    <p:custDataLst>
      <p:tags r:id="rId1"/>
    </p:custDataLst>
    <p:extLst>
      <p:ext uri="{BB962C8B-B14F-4D97-AF65-F5344CB8AC3E}">
        <p14:creationId xmlns:p14="http://schemas.microsoft.com/office/powerpoint/2010/main" val="334305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76" y="492617"/>
            <a:ext cx="10515600" cy="627063"/>
          </a:xfrm>
        </p:spPr>
        <p:txBody>
          <a:bodyPr/>
          <a:lstStyle/>
          <a:p>
            <a:pPr algn="l"/>
            <a:r>
              <a:rPr lang="en-US" dirty="0"/>
              <a:t>Optional Critical Illness</a:t>
            </a:r>
          </a:p>
        </p:txBody>
      </p:sp>
      <p:sp>
        <p:nvSpPr>
          <p:cNvPr id="4" name="Slide Number Placeholder 3"/>
          <p:cNvSpPr>
            <a:spLocks noGrp="1"/>
          </p:cNvSpPr>
          <p:nvPr>
            <p:ph type="sldNum" sz="quarter" idx="10"/>
          </p:nvPr>
        </p:nvSpPr>
        <p:spPr bwMode="auto">
          <a:xfrm>
            <a:off x="533400" y="625475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bg1"/>
                </a:solidFill>
                <a:latin typeface="Interstate-Regular"/>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2pPr>
            <a:lvl3pPr marL="914400"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3pPr>
            <a:lvl4pPr marL="1371600"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4pPr>
            <a:lvl5pPr marL="1828800" algn="l"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5pPr>
            <a:lvl6pPr marL="22860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6pPr>
            <a:lvl7pPr marL="27432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7pPr>
            <a:lvl8pPr marL="32004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8pPr>
            <a:lvl9pPr marL="36576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9pPr>
          </a:lstStyle>
          <a:p>
            <a:pPr>
              <a:defRPr/>
            </a:pPr>
            <a:fld id="{CD620A73-0F05-4453-A9A0-65AB6486203A}" type="slidenum">
              <a:rPr lang="en-US" smtClean="0"/>
              <a:pPr>
                <a:defRPr/>
              </a:pPr>
              <a:t>15</a:t>
            </a:fld>
            <a:endParaRPr lang="en-US" dirty="0"/>
          </a:p>
        </p:txBody>
      </p:sp>
      <p:graphicFrame>
        <p:nvGraphicFramePr>
          <p:cNvPr id="9" name="Table 8">
            <a:extLst>
              <a:ext uri="{FF2B5EF4-FFF2-40B4-BE49-F238E27FC236}">
                <a16:creationId xmlns:a16="http://schemas.microsoft.com/office/drawing/2014/main" id="{107E78F2-0F8D-402B-BF91-ADE4633FDF05}"/>
              </a:ext>
            </a:extLst>
          </p:cNvPr>
          <p:cNvGraphicFramePr>
            <a:graphicFrameLocks noGrp="1"/>
          </p:cNvGraphicFramePr>
          <p:nvPr>
            <p:extLst>
              <p:ext uri="{D42A27DB-BD31-4B8C-83A1-F6EECF244321}">
                <p14:modId xmlns:p14="http://schemas.microsoft.com/office/powerpoint/2010/main" val="4053504414"/>
              </p:ext>
            </p:extLst>
          </p:nvPr>
        </p:nvGraphicFramePr>
        <p:xfrm>
          <a:off x="727761" y="1456061"/>
          <a:ext cx="10435043" cy="2776913"/>
        </p:xfrm>
        <a:graphic>
          <a:graphicData uri="http://schemas.openxmlformats.org/drawingml/2006/table">
            <a:tbl>
              <a:tblPr firstRow="1" bandRow="1">
                <a:tableStyleId>{5C22544A-7EE6-4342-B048-85BDC9FD1C3A}</a:tableStyleId>
              </a:tblPr>
              <a:tblGrid>
                <a:gridCol w="3075616">
                  <a:extLst>
                    <a:ext uri="{9D8B030D-6E8A-4147-A177-3AD203B41FA5}">
                      <a16:colId xmlns:a16="http://schemas.microsoft.com/office/drawing/2014/main" val="1941987654"/>
                    </a:ext>
                  </a:extLst>
                </a:gridCol>
                <a:gridCol w="7359427">
                  <a:extLst>
                    <a:ext uri="{9D8B030D-6E8A-4147-A177-3AD203B41FA5}">
                      <a16:colId xmlns:a16="http://schemas.microsoft.com/office/drawing/2014/main" val="1723601378"/>
                    </a:ext>
                  </a:extLst>
                </a:gridCol>
              </a:tblGrid>
              <a:tr h="2784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Optional Critical Illness</a:t>
                      </a:r>
                      <a:endParaRPr kumimoji="0" lang="en-US" sz="1800" b="1" i="0" u="none" strike="noStrike" cap="none" normalizeH="0" baseline="0" dirty="0">
                        <a:ln>
                          <a:noFill/>
                        </a:ln>
                        <a:solidFill>
                          <a:srgbClr val="FFFBF4"/>
                        </a:solidFill>
                        <a:effectLst/>
                        <a:latin typeface="Arial" panose="020B0604020202020204" pitchFamily="34" charset="0"/>
                        <a:ea typeface="ヒラギノ角ゴ Pro W3"/>
                        <a:cs typeface="Arial" panose="020B0604020202020204" pitchFamily="34" charset="0"/>
                      </a:endParaRP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BF4"/>
                        </a:solidFill>
                        <a:effectLst/>
                        <a:latin typeface="Arial" panose="020B0604020202020204" pitchFamily="34" charset="0"/>
                        <a:ea typeface="ヒラギノ角ゴ Pro W3"/>
                        <a:cs typeface="Arial" panose="020B0604020202020204" pitchFamily="34" charset="0"/>
                      </a:endParaRPr>
                    </a:p>
                  </a:txBody>
                  <a:tcPr anchor="ctr" horzOverflow="overflow"/>
                </a:tc>
                <a:extLst>
                  <a:ext uri="{0D108BD9-81ED-4DB2-BD59-A6C34878D82A}">
                    <a16:rowId xmlns:a16="http://schemas.microsoft.com/office/drawing/2014/main" val="2339756460"/>
                  </a:ext>
                </a:extLst>
              </a:tr>
              <a:tr h="278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Paid for by</a:t>
                      </a:r>
                      <a:endParaRPr kumimoji="0" lang="en-US" sz="1800" b="1"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yriaMM_400 RG 600 NO"/>
                          <a:ea typeface="ヒラギノ角ゴ Pro W3"/>
                          <a:cs typeface="Arial" panose="020B0604020202020204" pitchFamily="34" charset="0"/>
                        </a:rPr>
                        <a:t>Employee</a:t>
                      </a:r>
                    </a:p>
                  </a:txBody>
                  <a:tcPr anchor="ctr" horzOverflow="overflow"/>
                </a:tc>
                <a:extLst>
                  <a:ext uri="{0D108BD9-81ED-4DB2-BD59-A6C34878D82A}">
                    <a16:rowId xmlns:a16="http://schemas.microsoft.com/office/drawing/2014/main" val="536489287"/>
                  </a:ext>
                </a:extLst>
              </a:tr>
              <a:tr h="278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Automatic</a:t>
                      </a:r>
                      <a:endParaRPr kumimoji="0" lang="en-US" sz="1800" b="1"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No</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anchor="ctr" horzOverflow="overflow"/>
                </a:tc>
                <a:extLst>
                  <a:ext uri="{0D108BD9-81ED-4DB2-BD59-A6C34878D82A}">
                    <a16:rowId xmlns:a16="http://schemas.microsoft.com/office/drawing/2014/main" val="3779843267"/>
                  </a:ext>
                </a:extLst>
              </a:tr>
              <a:tr h="278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a:ln>
                            <a:noFill/>
                          </a:ln>
                          <a:solidFill>
                            <a:schemeClr val="tx1"/>
                          </a:solidFill>
                          <a:effectLst/>
                        </a:rPr>
                        <a:t>Coverage Options</a:t>
                      </a:r>
                      <a:endParaRPr kumimoji="0" lang="en-US" sz="1800" b="1" i="0" u="none" strike="noStrike" kern="1200" cap="none" normalizeH="0" baseline="0" dirty="0">
                        <a:ln>
                          <a:noFill/>
                        </a:ln>
                        <a:solidFill>
                          <a:schemeClr val="tx1"/>
                        </a:solidFill>
                        <a:effectLst/>
                        <a:latin typeface="MyriaMM_400 RG 600 NO"/>
                        <a:ea typeface="ヒラギノ角ゴ Pro W3"/>
                        <a:cs typeface="Arial" panose="020B0604020202020204" pitchFamily="34" charset="0"/>
                      </a:endParaRPr>
                    </a:p>
                  </a:txBody>
                  <a:tcPr anchor="b" horzOverflow="overflow"/>
                </a:tc>
                <a:tc>
                  <a:txBody>
                    <a:bodyPr/>
                    <a:lstStyle/>
                    <a:p>
                      <a:pPr algn="l"/>
                      <a:endParaRPr lang="en-US" sz="1800" dirty="0">
                        <a:solidFill>
                          <a:srgbClr val="737EA1"/>
                        </a:solidFill>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2374571377"/>
                  </a:ext>
                </a:extLst>
              </a:tr>
              <a:tr h="282108">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Employee</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Up to $250,000 in coverage in multiples of $10,000 </a:t>
                      </a:r>
                      <a:r>
                        <a:rPr lang="en-US" sz="1800" kern="1200" dirty="0">
                          <a:effectLst/>
                        </a:rPr>
                        <a:t>(starts at $20,000)</a:t>
                      </a:r>
                      <a:endParaRPr kumimoji="0" lang="en-US" sz="1800" b="0" i="0" u="none" strike="noStrike" cap="none" normalizeH="0" baseline="0" dirty="0">
                        <a:ln>
                          <a:noFill/>
                        </a:ln>
                        <a:solidFill>
                          <a:srgbClr val="737EA1"/>
                        </a:solidFill>
                        <a:effectLst/>
                        <a:latin typeface="Arial" panose="020B0604020202020204" pitchFamily="34" charset="0"/>
                        <a:ea typeface="ヒラギノ角ゴ Pro W3"/>
                        <a:cs typeface="Arial" panose="020B0604020202020204" pitchFamily="34" charset="0"/>
                      </a:endParaRPr>
                    </a:p>
                  </a:txBody>
                  <a:tcPr horzOverflow="overflow"/>
                </a:tc>
                <a:extLst>
                  <a:ext uri="{0D108BD9-81ED-4DB2-BD59-A6C34878D82A}">
                    <a16:rowId xmlns:a16="http://schemas.microsoft.com/office/drawing/2014/main" val="1206768969"/>
                  </a:ext>
                </a:extLst>
              </a:tr>
              <a:tr h="487297">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For your spouse</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normalizeH="0" baseline="0" dirty="0">
                          <a:ln>
                            <a:noFill/>
                          </a:ln>
                          <a:effectLst/>
                        </a:rPr>
                        <a:t>Up to $250,000 in coverage in multiples of $10,000 </a:t>
                      </a:r>
                      <a:r>
                        <a:rPr lang="en-US" sz="1800" kern="1200" dirty="0">
                          <a:effectLst/>
                        </a:rPr>
                        <a:t>(starts at $20,000)</a:t>
                      </a:r>
                      <a:endParaRPr kumimoji="0" lang="en-US" sz="1800" b="0" i="0" u="none" strike="noStrike" cap="none" normalizeH="0" baseline="0" dirty="0">
                        <a:ln>
                          <a:noFill/>
                        </a:ln>
                        <a:solidFill>
                          <a:srgbClr val="737EA1"/>
                        </a:solidFill>
                        <a:effectLst/>
                        <a:latin typeface="Arial" panose="020B0604020202020204" pitchFamily="34" charset="0"/>
                        <a:ea typeface="ヒラギノ角ゴ Pro W3" pitchFamily="-123" charset="-128"/>
                        <a:cs typeface="Arial" panose="020B0604020202020204" pitchFamily="34" charset="0"/>
                      </a:endParaRPr>
                    </a:p>
                  </a:txBody>
                  <a:tcPr horzOverflow="overflow"/>
                </a:tc>
                <a:extLst>
                  <a:ext uri="{0D108BD9-81ED-4DB2-BD59-A6C34878D82A}">
                    <a16:rowId xmlns:a16="http://schemas.microsoft.com/office/drawing/2014/main" val="2860908560"/>
                  </a:ext>
                </a:extLst>
              </a:tr>
              <a:tr h="460816">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800" u="none" strike="noStrike" kern="1200" cap="none" normalizeH="0" baseline="0" dirty="0">
                          <a:ln>
                            <a:noFill/>
                          </a:ln>
                          <a:effectLst/>
                        </a:rPr>
                        <a:t>For your child(ren)</a:t>
                      </a:r>
                      <a:endParaRPr kumimoji="0" lang="en-US" sz="1800" b="0" i="0" u="none" strike="noStrike" kern="1200" cap="none" normalizeH="0" baseline="0" dirty="0">
                        <a:ln>
                          <a:noFill/>
                        </a:ln>
                        <a:solidFill>
                          <a:srgbClr val="737EA1"/>
                        </a:solidFill>
                        <a:effectLst/>
                        <a:latin typeface="MyriaMM_400 RG 600 NO"/>
                        <a:ea typeface="ヒラギノ角ゴ Pro W3"/>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normalizeH="0" baseline="0" dirty="0">
                          <a:ln>
                            <a:noFill/>
                          </a:ln>
                          <a:effectLst/>
                        </a:rPr>
                        <a:t>Up to $5,000 in coverage</a:t>
                      </a:r>
                      <a:endParaRPr kumimoji="0" lang="en-US" sz="1800" b="0" i="0" u="none" strike="noStrike" cap="none" normalizeH="0" baseline="0" dirty="0">
                        <a:ln>
                          <a:noFill/>
                        </a:ln>
                        <a:solidFill>
                          <a:srgbClr val="737EA1"/>
                        </a:solidFill>
                        <a:effectLst/>
                        <a:latin typeface="Arial" panose="020B0604020202020204" pitchFamily="34" charset="0"/>
                        <a:ea typeface="ヒラギノ角ゴ Pro W3" pitchFamily="-123" charset="-128"/>
                        <a:cs typeface="Arial" panose="020B0604020202020204" pitchFamily="34" charset="0"/>
                      </a:endParaRPr>
                    </a:p>
                  </a:txBody>
                  <a:tcPr horzOverflow="overflow"/>
                </a:tc>
                <a:extLst>
                  <a:ext uri="{0D108BD9-81ED-4DB2-BD59-A6C34878D82A}">
                    <a16:rowId xmlns:a16="http://schemas.microsoft.com/office/drawing/2014/main" val="399365979"/>
                  </a:ext>
                </a:extLst>
              </a:tr>
            </a:tbl>
          </a:graphicData>
        </a:graphic>
      </p:graphicFrame>
      <p:sp>
        <p:nvSpPr>
          <p:cNvPr id="5" name="TextBox 4">
            <a:extLst>
              <a:ext uri="{FF2B5EF4-FFF2-40B4-BE49-F238E27FC236}">
                <a16:creationId xmlns:a16="http://schemas.microsoft.com/office/drawing/2014/main" id="{4E87E225-87A4-42B7-B20F-EFED9134DCA9}"/>
              </a:ext>
            </a:extLst>
          </p:cNvPr>
          <p:cNvSpPr txBox="1"/>
          <p:nvPr/>
        </p:nvSpPr>
        <p:spPr>
          <a:xfrm>
            <a:off x="783771" y="4381995"/>
            <a:ext cx="10379034" cy="1292662"/>
          </a:xfrm>
          <a:prstGeom prst="rect">
            <a:avLst/>
          </a:prstGeom>
          <a:noFill/>
        </p:spPr>
        <p:txBody>
          <a:bodyPr wrap="square" rtlCol="0">
            <a:spAutoFit/>
          </a:bodyPr>
          <a:lstStyle/>
          <a:p>
            <a:pPr marL="285750" indent="-285750">
              <a:buFont typeface="Arial" panose="020B0604020202020204" pitchFamily="34" charset="0"/>
              <a:buChar char="•"/>
            </a:pPr>
            <a:r>
              <a:rPr lang="en-US" sz="1800" dirty="0"/>
              <a:t>You can select up to $50,000 in coverage without providing EOI  </a:t>
            </a:r>
            <a:r>
              <a:rPr lang="en-US" sz="1800" b="1" dirty="0">
                <a:solidFill>
                  <a:srgbClr val="FA9F00"/>
                </a:solidFill>
                <a:sym typeface="Wingdings" panose="05000000000000000000" pitchFamily="2" charset="2"/>
              </a:rPr>
              <a:t> for new hires only!</a:t>
            </a:r>
          </a:p>
          <a:p>
            <a:pPr marL="285750" indent="-285750">
              <a:buFont typeface="Arial" panose="020B0604020202020204" pitchFamily="34" charset="0"/>
              <a:buChar char="•"/>
            </a:pPr>
            <a:r>
              <a:rPr lang="en-US" sz="1800" dirty="0"/>
              <a:t>Provides a tax-free lump sum that you can spend how you choose</a:t>
            </a:r>
          </a:p>
          <a:p>
            <a:pPr marL="285750" indent="-285750">
              <a:buFont typeface="Arial" panose="020B0604020202020204" pitchFamily="34" charset="0"/>
              <a:buChar char="•"/>
            </a:pPr>
            <a:endParaRPr lang="en-US" sz="1800" b="1" dirty="0">
              <a:solidFill>
                <a:srgbClr val="FA9F00"/>
              </a:solidFill>
            </a:endParaRPr>
          </a:p>
          <a:p>
            <a:endParaRPr lang="en-US" dirty="0"/>
          </a:p>
        </p:txBody>
      </p:sp>
      <p:sp>
        <p:nvSpPr>
          <p:cNvPr id="10" name="TextBox 9">
            <a:extLst>
              <a:ext uri="{FF2B5EF4-FFF2-40B4-BE49-F238E27FC236}">
                <a16:creationId xmlns:a16="http://schemas.microsoft.com/office/drawing/2014/main" id="{8E8A0E40-4FC1-411D-8F0E-91D262629B9A}"/>
              </a:ext>
            </a:extLst>
          </p:cNvPr>
          <p:cNvSpPr txBox="1"/>
          <p:nvPr/>
        </p:nvSpPr>
        <p:spPr>
          <a:xfrm>
            <a:off x="965793" y="5217167"/>
            <a:ext cx="7738819" cy="369332"/>
          </a:xfrm>
          <a:prstGeom prst="rect">
            <a:avLst/>
          </a:prstGeom>
          <a:solidFill>
            <a:srgbClr val="A3AAC1"/>
          </a:solidFill>
        </p:spPr>
        <p:txBody>
          <a:bodyPr wrap="square" rtlCol="0">
            <a:spAutoFit/>
          </a:bodyPr>
          <a:lstStyle/>
          <a:p>
            <a:r>
              <a:rPr lang="en-US" sz="1800" dirty="0">
                <a:solidFill>
                  <a:schemeClr val="bg1"/>
                </a:solidFill>
              </a:rPr>
              <a:t>Check out Enrollment Central </a:t>
            </a:r>
            <a:r>
              <a:rPr lang="en-US" sz="1800" b="1" dirty="0">
                <a:solidFill>
                  <a:schemeClr val="bg1"/>
                </a:solidFill>
              </a:rPr>
              <a:t>slb-benefits.ca </a:t>
            </a:r>
            <a:r>
              <a:rPr lang="en-US" sz="1800" dirty="0">
                <a:solidFill>
                  <a:schemeClr val="bg1"/>
                </a:solidFill>
              </a:rPr>
              <a:t>for more details</a:t>
            </a:r>
          </a:p>
        </p:txBody>
      </p:sp>
    </p:spTree>
    <p:extLst>
      <p:ext uri="{BB962C8B-B14F-4D97-AF65-F5344CB8AC3E}">
        <p14:creationId xmlns:p14="http://schemas.microsoft.com/office/powerpoint/2010/main" val="55631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6" y="359229"/>
            <a:ext cx="10871200" cy="685800"/>
          </a:xfrm>
        </p:spPr>
        <p:txBody>
          <a:bodyPr/>
          <a:lstStyle/>
          <a:p>
            <a:r>
              <a:rPr lang="en-US" dirty="0"/>
              <a:t>Critical Illness </a:t>
            </a:r>
            <a:r>
              <a:rPr lang="en-US" sz="1800" i="1" dirty="0"/>
              <a:t>(continued)</a:t>
            </a:r>
            <a:endParaRPr lang="en-US" dirty="0"/>
          </a:p>
        </p:txBody>
      </p:sp>
      <p:sp>
        <p:nvSpPr>
          <p:cNvPr id="4" name="Slide Number Placeholder 3"/>
          <p:cNvSpPr>
            <a:spLocks noGrp="1"/>
          </p:cNvSpPr>
          <p:nvPr>
            <p:ph type="sldNum" sz="quarter" idx="10"/>
          </p:nvPr>
        </p:nvSpPr>
        <p:spPr/>
        <p:txBody>
          <a:bodyPr/>
          <a:lstStyle/>
          <a:p>
            <a:pPr>
              <a:defRPr/>
            </a:pPr>
            <a:fld id="{CD620A73-0F05-4453-A9A0-65AB6486203A}" type="slidenum">
              <a:rPr lang="en-US" smtClean="0"/>
              <a:pPr>
                <a:defRPr/>
              </a:pPr>
              <a:t>16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4257036"/>
              </p:ext>
            </p:extLst>
          </p:nvPr>
        </p:nvGraphicFramePr>
        <p:xfrm>
          <a:off x="624114" y="1174893"/>
          <a:ext cx="9630228" cy="4318670"/>
        </p:xfrm>
        <a:graphic>
          <a:graphicData uri="http://schemas.openxmlformats.org/drawingml/2006/table">
            <a:tbl>
              <a:tblPr firstRow="1" bandRow="1">
                <a:tableStyleId>{5C22544A-7EE6-4342-B048-85BDC9FD1C3A}</a:tableStyleId>
              </a:tblPr>
              <a:tblGrid>
                <a:gridCol w="3210076">
                  <a:extLst>
                    <a:ext uri="{9D8B030D-6E8A-4147-A177-3AD203B41FA5}">
                      <a16:colId xmlns:a16="http://schemas.microsoft.com/office/drawing/2014/main" val="20000"/>
                    </a:ext>
                  </a:extLst>
                </a:gridCol>
                <a:gridCol w="3210076">
                  <a:extLst>
                    <a:ext uri="{9D8B030D-6E8A-4147-A177-3AD203B41FA5}">
                      <a16:colId xmlns:a16="http://schemas.microsoft.com/office/drawing/2014/main" val="20001"/>
                    </a:ext>
                  </a:extLst>
                </a:gridCol>
                <a:gridCol w="3210076">
                  <a:extLst>
                    <a:ext uri="{9D8B030D-6E8A-4147-A177-3AD203B41FA5}">
                      <a16:colId xmlns:a16="http://schemas.microsoft.com/office/drawing/2014/main" val="20002"/>
                    </a:ext>
                  </a:extLst>
                </a:gridCol>
              </a:tblGrid>
              <a:tr h="450784">
                <a:tc gridSpan="2">
                  <a:txBody>
                    <a:bodyPr/>
                    <a:lstStyle/>
                    <a:p>
                      <a:pPr marL="0" indent="0">
                        <a:buFontTx/>
                        <a:buNone/>
                      </a:pPr>
                      <a:r>
                        <a:rPr lang="en-CA" dirty="0">
                          <a:solidFill>
                            <a:schemeClr val="tx1"/>
                          </a:solidFill>
                        </a:rPr>
                        <a:t>Covered illnesses include:</a:t>
                      </a:r>
                      <a:endParaRPr lang="en-US" dirty="0">
                        <a:solidFill>
                          <a:schemeClr val="tx1"/>
                        </a:solidFill>
                      </a:endParaRPr>
                    </a:p>
                  </a:txBody>
                  <a:tcPr>
                    <a:noFill/>
                  </a:tcPr>
                </a:tc>
                <a:tc hMerge="1">
                  <a:txBody>
                    <a:bodyPr/>
                    <a:lstStyle/>
                    <a:p>
                      <a:pPr marL="285750" indent="-285750">
                        <a:buFont typeface="Wingdings" panose="05000000000000000000" pitchFamily="2" charset="2"/>
                        <a:buChar char="§"/>
                      </a:pPr>
                      <a:endParaRPr lang="en-US" dirty="0">
                        <a:solidFill>
                          <a:schemeClr val="tx1"/>
                        </a:solidFill>
                      </a:endParaRPr>
                    </a:p>
                  </a:txBody>
                  <a:tcPr>
                    <a:noFill/>
                  </a:tcPr>
                </a:tc>
                <a:tc>
                  <a:txBody>
                    <a:bodyPr/>
                    <a:lstStyle/>
                    <a:p>
                      <a:pPr marL="0" lvl="0" indent="0" algn="l" defTabSz="914400" rtl="0" eaLnBrk="1" latinLnBrk="0" hangingPunct="1">
                        <a:buFontTx/>
                        <a:buNone/>
                      </a:pPr>
                      <a:endParaRPr lang="en-US" sz="160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r h="3867886">
                <a:tc>
                  <a:txBody>
                    <a:bodyPr/>
                    <a:lstStyle/>
                    <a:p>
                      <a:pPr marL="0" indent="0">
                        <a:buFontTx/>
                        <a:buNone/>
                      </a:pPr>
                      <a:r>
                        <a:rPr lang="en-US" sz="1600" dirty="0">
                          <a:solidFill>
                            <a:schemeClr val="tx1"/>
                          </a:solidFill>
                        </a:rPr>
                        <a:t>Aortic surgery</a:t>
                      </a:r>
                    </a:p>
                    <a:p>
                      <a:pPr marL="0" lvl="0" indent="0">
                        <a:buFontTx/>
                        <a:buNone/>
                      </a:pPr>
                      <a:r>
                        <a:rPr lang="en-US" sz="1600" dirty="0">
                          <a:solidFill>
                            <a:schemeClr val="tx1"/>
                          </a:solidFill>
                        </a:rPr>
                        <a:t>Aplastic anemia</a:t>
                      </a:r>
                    </a:p>
                    <a:p>
                      <a:pPr marL="0" lvl="0" indent="0">
                        <a:buFontTx/>
                        <a:buNone/>
                      </a:pPr>
                      <a:r>
                        <a:rPr lang="en-US" sz="1600" dirty="0">
                          <a:solidFill>
                            <a:schemeClr val="tx1"/>
                          </a:solidFill>
                        </a:rPr>
                        <a:t>Bacterial meningitis </a:t>
                      </a:r>
                    </a:p>
                    <a:p>
                      <a:pPr marL="0" lvl="0" indent="0">
                        <a:buFontTx/>
                        <a:buNone/>
                      </a:pPr>
                      <a:r>
                        <a:rPr lang="en-US" sz="1600" dirty="0">
                          <a:solidFill>
                            <a:schemeClr val="tx1"/>
                          </a:solidFill>
                        </a:rPr>
                        <a:t>Benign brain </a:t>
                      </a:r>
                      <a:r>
                        <a:rPr lang="en-US" sz="1600" dirty="0" err="1">
                          <a:solidFill>
                            <a:schemeClr val="tx1"/>
                          </a:solidFill>
                        </a:rPr>
                        <a:t>tumour</a:t>
                      </a:r>
                      <a:endParaRPr lang="en-US" sz="1600" dirty="0">
                        <a:solidFill>
                          <a:schemeClr val="tx1"/>
                        </a:solidFill>
                      </a:endParaRPr>
                    </a:p>
                    <a:p>
                      <a:pPr marL="0" lvl="0" indent="0">
                        <a:buFontTx/>
                        <a:buNone/>
                      </a:pPr>
                      <a:r>
                        <a:rPr lang="en-US" sz="1600" dirty="0">
                          <a:solidFill>
                            <a:schemeClr val="tx1"/>
                          </a:solidFill>
                        </a:rPr>
                        <a:t>Blindness</a:t>
                      </a:r>
                    </a:p>
                    <a:p>
                      <a:pPr marL="0" lvl="0" indent="0">
                        <a:buFontTx/>
                        <a:buNone/>
                      </a:pPr>
                      <a:r>
                        <a:rPr lang="en-US" sz="1600" dirty="0">
                          <a:solidFill>
                            <a:schemeClr val="tx1"/>
                          </a:solidFill>
                        </a:rPr>
                        <a:t>Cancer (life-threatening)</a:t>
                      </a:r>
                    </a:p>
                    <a:p>
                      <a:pPr marL="0" lvl="0" indent="0">
                        <a:buFontTx/>
                        <a:buNone/>
                      </a:pPr>
                      <a:r>
                        <a:rPr lang="en-US" sz="1600" dirty="0">
                          <a:solidFill>
                            <a:schemeClr val="tx1"/>
                          </a:solidFill>
                        </a:rPr>
                        <a:t>Coma</a:t>
                      </a:r>
                    </a:p>
                    <a:p>
                      <a:pPr marL="0" lvl="0" indent="0">
                        <a:buFontTx/>
                        <a:buNone/>
                      </a:pPr>
                      <a:r>
                        <a:rPr lang="en-US" sz="1600" dirty="0">
                          <a:solidFill>
                            <a:schemeClr val="tx1"/>
                          </a:solidFill>
                        </a:rPr>
                        <a:t>Coronary artery bypass surgery</a:t>
                      </a:r>
                    </a:p>
                    <a:p>
                      <a:pPr marL="0" lvl="0" indent="0">
                        <a:buFontTx/>
                        <a:buNone/>
                      </a:pPr>
                      <a:r>
                        <a:rPr lang="en-US" sz="1600" dirty="0">
                          <a:solidFill>
                            <a:schemeClr val="tx1"/>
                          </a:solidFill>
                        </a:rPr>
                        <a:t>Deafness</a:t>
                      </a:r>
                    </a:p>
                    <a:p>
                      <a:pPr marL="0" lvl="0" indent="0">
                        <a:buFontTx/>
                        <a:buNone/>
                      </a:pPr>
                      <a:r>
                        <a:rPr lang="en-US" sz="1600" dirty="0">
                          <a:solidFill>
                            <a:schemeClr val="tx1"/>
                          </a:solidFill>
                        </a:rPr>
                        <a:t>Dementia, including Alzheimer’s disease</a:t>
                      </a:r>
                    </a:p>
                    <a:p>
                      <a:pPr marL="0" lvl="0" indent="0" algn="l" defTabSz="914400" rtl="0" eaLnBrk="1" latinLnBrk="0" hangingPunct="1">
                        <a:buFontTx/>
                        <a:buNone/>
                      </a:pPr>
                      <a:r>
                        <a:rPr lang="en-US" sz="1600" kern="1200" dirty="0">
                          <a:solidFill>
                            <a:schemeClr val="tx1"/>
                          </a:solidFill>
                          <a:latin typeface="+mn-lt"/>
                          <a:ea typeface="+mn-ea"/>
                          <a:cs typeface="+mn-cs"/>
                        </a:rPr>
                        <a:t>Heart attack</a:t>
                      </a:r>
                    </a:p>
                    <a:p>
                      <a:pPr marL="0" lvl="0" indent="0" algn="l" defTabSz="914400" rtl="0" eaLnBrk="1" latinLnBrk="0" hangingPunct="1">
                        <a:buFontTx/>
                        <a:buNone/>
                      </a:pPr>
                      <a:r>
                        <a:rPr lang="en-US" sz="1600" kern="1200" dirty="0">
                          <a:solidFill>
                            <a:schemeClr val="tx1"/>
                          </a:solidFill>
                          <a:latin typeface="+mn-lt"/>
                          <a:ea typeface="+mn-ea"/>
                          <a:cs typeface="+mn-cs"/>
                        </a:rPr>
                        <a:t>Heart valve replacement or repair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Kidney failure</a:t>
                      </a:r>
                    </a:p>
                  </a:txBody>
                  <a:tcPr>
                    <a:noFill/>
                  </a:tcPr>
                </a:tc>
                <a:tc>
                  <a:txBody>
                    <a:bodyPr/>
                    <a:lstStyle/>
                    <a:p>
                      <a:pPr marL="0" lvl="0" indent="0" algn="l" defTabSz="914400" rtl="0" eaLnBrk="1" latinLnBrk="0" hangingPunct="1">
                        <a:buFontTx/>
                        <a:buNone/>
                      </a:pPr>
                      <a:r>
                        <a:rPr lang="en-US" sz="1600" kern="1200" dirty="0">
                          <a:solidFill>
                            <a:schemeClr val="tx1"/>
                          </a:solidFill>
                          <a:latin typeface="+mn-lt"/>
                          <a:ea typeface="+mn-ea"/>
                          <a:cs typeface="+mn-cs"/>
                        </a:rPr>
                        <a:t>Loss of independent existence</a:t>
                      </a:r>
                    </a:p>
                    <a:p>
                      <a:pPr marL="0" lvl="0" indent="0" algn="l" defTabSz="914400" rtl="0" eaLnBrk="1" latinLnBrk="0" hangingPunct="1">
                        <a:buFontTx/>
                        <a:buNone/>
                      </a:pPr>
                      <a:r>
                        <a:rPr lang="en-US" sz="1600" kern="1200" dirty="0">
                          <a:solidFill>
                            <a:schemeClr val="tx1"/>
                          </a:solidFill>
                          <a:latin typeface="+mn-lt"/>
                          <a:ea typeface="+mn-ea"/>
                          <a:cs typeface="+mn-cs"/>
                        </a:rPr>
                        <a:t>Loss of limbs</a:t>
                      </a:r>
                    </a:p>
                    <a:p>
                      <a:pPr marL="0" lvl="0" indent="0" algn="l" defTabSz="914400" rtl="0" eaLnBrk="1" latinLnBrk="0" hangingPunct="1">
                        <a:buFontTx/>
                        <a:buNone/>
                      </a:pPr>
                      <a:r>
                        <a:rPr lang="en-US" sz="1600" kern="1200" dirty="0">
                          <a:solidFill>
                            <a:schemeClr val="tx1"/>
                          </a:solidFill>
                          <a:latin typeface="+mn-lt"/>
                          <a:ea typeface="+mn-ea"/>
                          <a:cs typeface="+mn-cs"/>
                        </a:rPr>
                        <a:t>Loss of speech</a:t>
                      </a:r>
                    </a:p>
                    <a:p>
                      <a:pPr marL="0" lvl="0" indent="0" algn="l" defTabSz="914400" rtl="0" eaLnBrk="1" latinLnBrk="0" hangingPunct="1">
                        <a:buFontTx/>
                        <a:buNone/>
                      </a:pPr>
                      <a:r>
                        <a:rPr lang="en-US" sz="1600" kern="1200" dirty="0">
                          <a:solidFill>
                            <a:schemeClr val="tx1"/>
                          </a:solidFill>
                          <a:latin typeface="+mn-lt"/>
                          <a:ea typeface="+mn-ea"/>
                          <a:cs typeface="+mn-cs"/>
                        </a:rPr>
                        <a:t>Major organ failure on waiting list</a:t>
                      </a:r>
                    </a:p>
                    <a:p>
                      <a:pPr marL="0" lvl="0" indent="0" algn="l" defTabSz="914400" rtl="0" eaLnBrk="1" latinLnBrk="0" hangingPunct="1">
                        <a:buFontTx/>
                        <a:buNone/>
                      </a:pPr>
                      <a:r>
                        <a:rPr lang="en-US" sz="1600" kern="1200" dirty="0">
                          <a:solidFill>
                            <a:schemeClr val="tx1"/>
                          </a:solidFill>
                          <a:latin typeface="+mn-lt"/>
                          <a:ea typeface="+mn-ea"/>
                          <a:cs typeface="+mn-cs"/>
                        </a:rPr>
                        <a:t>Major organ transplant</a:t>
                      </a:r>
                    </a:p>
                    <a:p>
                      <a:pPr marL="0" lvl="0" indent="0" algn="l" defTabSz="914400" rtl="0" eaLnBrk="1" latinLnBrk="0" hangingPunct="1">
                        <a:buFontTx/>
                        <a:buNone/>
                      </a:pPr>
                      <a:r>
                        <a:rPr lang="en-US" sz="1600" kern="1200" dirty="0">
                          <a:solidFill>
                            <a:schemeClr val="tx1"/>
                          </a:solidFill>
                          <a:latin typeface="+mn-lt"/>
                          <a:ea typeface="+mn-ea"/>
                          <a:cs typeface="+mn-cs"/>
                        </a:rPr>
                        <a:t>Motor neuron disease</a:t>
                      </a:r>
                    </a:p>
                    <a:p>
                      <a:pPr marL="0" lvl="0" indent="0" algn="l" defTabSz="914400" rtl="0" eaLnBrk="1" latinLnBrk="0" hangingPunct="1">
                        <a:buFontTx/>
                        <a:buNone/>
                      </a:pPr>
                      <a:r>
                        <a:rPr lang="en-US" sz="1600" kern="1200" dirty="0">
                          <a:solidFill>
                            <a:schemeClr val="tx1"/>
                          </a:solidFill>
                          <a:latin typeface="+mn-lt"/>
                          <a:ea typeface="+mn-ea"/>
                          <a:cs typeface="+mn-cs"/>
                        </a:rPr>
                        <a:t>Multiple sclerosis</a:t>
                      </a:r>
                    </a:p>
                    <a:p>
                      <a:pPr marL="0" lvl="0" indent="0" algn="l" defTabSz="914400" rtl="0" eaLnBrk="1" latinLnBrk="0" hangingPunct="1">
                        <a:buFontTx/>
                        <a:buNone/>
                      </a:pPr>
                      <a:r>
                        <a:rPr lang="en-US" sz="1600" kern="1200" dirty="0">
                          <a:solidFill>
                            <a:schemeClr val="tx1"/>
                          </a:solidFill>
                          <a:latin typeface="+mn-lt"/>
                          <a:ea typeface="+mn-ea"/>
                          <a:cs typeface="+mn-cs"/>
                        </a:rPr>
                        <a:t>Occupational HIV infection</a:t>
                      </a:r>
                    </a:p>
                    <a:p>
                      <a:pPr marL="0" lvl="0" indent="0" algn="l" defTabSz="914400" rtl="0" eaLnBrk="1" latinLnBrk="0" hangingPunct="1">
                        <a:buFontTx/>
                        <a:buNone/>
                      </a:pPr>
                      <a:r>
                        <a:rPr lang="en-US" sz="1600" kern="1200" dirty="0">
                          <a:solidFill>
                            <a:schemeClr val="tx1"/>
                          </a:solidFill>
                          <a:latin typeface="+mn-lt"/>
                          <a:ea typeface="+mn-ea"/>
                          <a:cs typeface="+mn-cs"/>
                        </a:rPr>
                        <a:t>Paralysis</a:t>
                      </a:r>
                    </a:p>
                    <a:p>
                      <a:pPr marL="0" lvl="0" indent="0" algn="l" defTabSz="914400" rtl="0" eaLnBrk="1" latinLnBrk="0" hangingPunct="1">
                        <a:buFontTx/>
                        <a:buNone/>
                      </a:pPr>
                      <a:r>
                        <a:rPr lang="en-US" sz="1600" kern="1200" dirty="0">
                          <a:solidFill>
                            <a:schemeClr val="tx1"/>
                          </a:solidFill>
                          <a:latin typeface="+mn-lt"/>
                          <a:ea typeface="+mn-ea"/>
                          <a:cs typeface="+mn-cs"/>
                        </a:rPr>
                        <a:t>Parkinson’s disease and specified atypical parkinsonian disorders</a:t>
                      </a:r>
                    </a:p>
                    <a:p>
                      <a:pPr marL="0" lvl="0" indent="0" algn="l" defTabSz="914400" rtl="0" eaLnBrk="1" latinLnBrk="0" hangingPunct="1">
                        <a:buFontTx/>
                        <a:buNone/>
                      </a:pPr>
                      <a:r>
                        <a:rPr lang="en-US" sz="1600" kern="1200" dirty="0">
                          <a:solidFill>
                            <a:schemeClr val="tx1"/>
                          </a:solidFill>
                          <a:latin typeface="+mn-lt"/>
                          <a:ea typeface="+mn-ea"/>
                          <a:cs typeface="+mn-cs"/>
                        </a:rPr>
                        <a:t>Severe burns</a:t>
                      </a:r>
                    </a:p>
                    <a:p>
                      <a:pPr marL="0" lvl="0" indent="0" algn="l" defTabSz="914400" rtl="0" eaLnBrk="1" latinLnBrk="0" hangingPunct="1">
                        <a:buFontTx/>
                        <a:buNone/>
                      </a:pPr>
                      <a:r>
                        <a:rPr lang="en-US" sz="1600" kern="1200" dirty="0">
                          <a:solidFill>
                            <a:schemeClr val="tx1"/>
                          </a:solidFill>
                          <a:latin typeface="+mn-lt"/>
                          <a:ea typeface="+mn-ea"/>
                          <a:cs typeface="+mn-cs"/>
                        </a:rPr>
                        <a:t>Stroke</a:t>
                      </a:r>
                    </a:p>
                  </a:txBody>
                  <a:tcPr>
                    <a:noFill/>
                  </a:tcPr>
                </a:tc>
                <a:tc>
                  <a:txBody>
                    <a:bodyPr/>
                    <a:lstStyle/>
                    <a:p>
                      <a:pPr marL="0" lvl="0" indent="0" algn="l" defTabSz="914400" rtl="0" eaLnBrk="1" latinLnBrk="0" hangingPunct="1">
                        <a:buFontTx/>
                        <a:buNone/>
                      </a:pPr>
                      <a:r>
                        <a:rPr lang="en-US" sz="1600" b="1" kern="1200" dirty="0">
                          <a:solidFill>
                            <a:schemeClr val="tx1"/>
                          </a:solidFill>
                          <a:latin typeface="+mn-lt"/>
                          <a:ea typeface="+mn-ea"/>
                          <a:cs typeface="+mn-cs"/>
                        </a:rPr>
                        <a:t>For children:</a:t>
                      </a:r>
                    </a:p>
                    <a:p>
                      <a:pPr marL="0" lvl="0" indent="0" algn="l" defTabSz="914400" rtl="0" eaLnBrk="1" latinLnBrk="0" hangingPunct="1">
                        <a:buFontTx/>
                        <a:buNone/>
                      </a:pPr>
                      <a:r>
                        <a:rPr lang="en-US" sz="1600" kern="1200" dirty="0">
                          <a:solidFill>
                            <a:schemeClr val="tx1"/>
                          </a:solidFill>
                          <a:latin typeface="+mn-lt"/>
                          <a:ea typeface="+mn-ea"/>
                          <a:cs typeface="+mn-cs"/>
                        </a:rPr>
                        <a:t>Cerebral palsy</a:t>
                      </a:r>
                    </a:p>
                    <a:p>
                      <a:pPr marL="0" lvl="0" indent="0" algn="l" defTabSz="914400" rtl="0" eaLnBrk="1" latinLnBrk="0" hangingPunct="1">
                        <a:buFontTx/>
                        <a:buNone/>
                      </a:pPr>
                      <a:r>
                        <a:rPr lang="en-US" sz="1600" kern="1200" dirty="0">
                          <a:solidFill>
                            <a:schemeClr val="tx1"/>
                          </a:solidFill>
                          <a:latin typeface="+mn-lt"/>
                          <a:ea typeface="+mn-ea"/>
                          <a:cs typeface="+mn-cs"/>
                        </a:rPr>
                        <a:t>Congenital heart disease</a:t>
                      </a:r>
                    </a:p>
                    <a:p>
                      <a:pPr marL="0" lvl="0" indent="0" algn="l" defTabSz="914400" rtl="0" eaLnBrk="1" latinLnBrk="0" hangingPunct="1">
                        <a:buFontTx/>
                        <a:buNone/>
                      </a:pPr>
                      <a:r>
                        <a:rPr lang="en-US" sz="1600" kern="1200" dirty="0">
                          <a:solidFill>
                            <a:schemeClr val="tx1"/>
                          </a:solidFill>
                          <a:latin typeface="+mn-lt"/>
                          <a:ea typeface="+mn-ea"/>
                          <a:cs typeface="+mn-cs"/>
                        </a:rPr>
                        <a:t>Cystic fibrosis</a:t>
                      </a:r>
                    </a:p>
                    <a:p>
                      <a:pPr marL="0" lvl="0" indent="0" algn="l" defTabSz="914400" rtl="0" eaLnBrk="1" latinLnBrk="0" hangingPunct="1">
                        <a:buFontTx/>
                        <a:buNone/>
                      </a:pPr>
                      <a:r>
                        <a:rPr lang="en-US" sz="1600" kern="1200" dirty="0">
                          <a:solidFill>
                            <a:schemeClr val="tx1"/>
                          </a:solidFill>
                          <a:latin typeface="+mn-lt"/>
                          <a:ea typeface="+mn-ea"/>
                          <a:cs typeface="+mn-cs"/>
                        </a:rPr>
                        <a:t>Down’s syndrome</a:t>
                      </a:r>
                    </a:p>
                    <a:p>
                      <a:pPr marL="0" lvl="0" indent="0" algn="l" defTabSz="914400" rtl="0" eaLnBrk="1" latinLnBrk="0" hangingPunct="1">
                        <a:buFontTx/>
                        <a:buNone/>
                      </a:pPr>
                      <a:r>
                        <a:rPr lang="en-US" sz="1600" kern="1200" dirty="0">
                          <a:solidFill>
                            <a:schemeClr val="tx1"/>
                          </a:solidFill>
                          <a:latin typeface="+mn-lt"/>
                          <a:ea typeface="+mn-ea"/>
                          <a:cs typeface="+mn-cs"/>
                        </a:rPr>
                        <a:t>Muscular dystrophy</a:t>
                      </a:r>
                    </a:p>
                    <a:p>
                      <a:pPr marL="0" lvl="0" indent="0" algn="l" defTabSz="914400" rtl="0" eaLnBrk="1" latinLnBrk="0" hangingPunct="1">
                        <a:buFontTx/>
                        <a:buNone/>
                      </a:pPr>
                      <a:r>
                        <a:rPr lang="en-US" sz="1600" kern="1200" dirty="0">
                          <a:solidFill>
                            <a:schemeClr val="tx1"/>
                          </a:solidFill>
                          <a:latin typeface="+mn-lt"/>
                          <a:ea typeface="+mn-ea"/>
                          <a:cs typeface="+mn-cs"/>
                        </a:rPr>
                        <a:t>Type 1 diabetes mellitus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a:t>
                      </a:r>
                      <a:endParaRPr lang="en-CA" sz="1600" dirty="0">
                        <a:solidFill>
                          <a:schemeClr val="bg1"/>
                        </a:solidFill>
                      </a:endParaRPr>
                    </a:p>
                    <a:p>
                      <a:pPr marL="0" lvl="0" indent="0" algn="l" defTabSz="914400" rtl="0" eaLnBrk="1" latinLnBrk="0" hangingPunct="1">
                        <a:buFontTx/>
                        <a:buNone/>
                      </a:pPr>
                      <a:endParaRPr lang="en-US" sz="1600" kern="1200" dirty="0">
                        <a:solidFill>
                          <a:schemeClr val="tx1"/>
                        </a:solidFill>
                        <a:latin typeface="+mn-lt"/>
                        <a:ea typeface="+mn-ea"/>
                        <a:cs typeface="+mn-cs"/>
                      </a:endParaRPr>
                    </a:p>
                  </a:txBody>
                  <a:tcPr>
                    <a:noFill/>
                  </a:tcPr>
                </a:tc>
                <a:extLst>
                  <a:ext uri="{0D108BD9-81ED-4DB2-BD59-A6C34878D82A}">
                    <a16:rowId xmlns:a16="http://schemas.microsoft.com/office/drawing/2014/main" val="10001"/>
                  </a:ext>
                </a:extLst>
              </a:tr>
            </a:tbl>
          </a:graphicData>
        </a:graphic>
      </p:graphicFrame>
      <p:sp>
        <p:nvSpPr>
          <p:cNvPr id="5" name="TextBox 4"/>
          <p:cNvSpPr txBox="1"/>
          <p:nvPr/>
        </p:nvSpPr>
        <p:spPr>
          <a:xfrm>
            <a:off x="7473472" y="4053385"/>
            <a:ext cx="3586414" cy="1200329"/>
          </a:xfrm>
          <a:prstGeom prst="rect">
            <a:avLst/>
          </a:prstGeom>
          <a:solidFill>
            <a:srgbClr val="A3AAC1"/>
          </a:solidFill>
        </p:spPr>
        <p:txBody>
          <a:bodyPr wrap="square" rtlCol="0">
            <a:spAutoFit/>
          </a:bodyPr>
          <a:lstStyle/>
          <a:p>
            <a:endParaRPr lang="en-US" sz="1800" b="1" dirty="0">
              <a:solidFill>
                <a:srgbClr val="FDBE57"/>
              </a:solidFill>
            </a:endParaRPr>
          </a:p>
          <a:p>
            <a:r>
              <a:rPr lang="en-US" sz="1800" b="1" dirty="0">
                <a:solidFill>
                  <a:schemeClr val="bg1"/>
                </a:solidFill>
              </a:rPr>
              <a:t>Note:  </a:t>
            </a:r>
          </a:p>
          <a:p>
            <a:r>
              <a:rPr lang="en-US" sz="1800" dirty="0">
                <a:solidFill>
                  <a:schemeClr val="bg1"/>
                </a:solidFill>
              </a:rPr>
              <a:t>Check out Enrollment Central slb-benefits.ca for more details</a:t>
            </a:r>
          </a:p>
        </p:txBody>
      </p:sp>
      <p:grpSp>
        <p:nvGrpSpPr>
          <p:cNvPr id="9" name="Group 8"/>
          <p:cNvGrpSpPr/>
          <p:nvPr/>
        </p:nvGrpSpPr>
        <p:grpSpPr>
          <a:xfrm>
            <a:off x="9667062" y="3629661"/>
            <a:ext cx="543739" cy="1200329"/>
            <a:chOff x="5725631" y="3785183"/>
            <a:chExt cx="543739" cy="1200329"/>
          </a:xfrm>
        </p:grpSpPr>
        <p:sp>
          <p:nvSpPr>
            <p:cNvPr id="10" name="Rectangle 9"/>
            <p:cNvSpPr/>
            <p:nvPr/>
          </p:nvSpPr>
          <p:spPr bwMode="auto">
            <a:xfrm>
              <a:off x="5737003" y="3965944"/>
              <a:ext cx="520996" cy="478465"/>
            </a:xfrm>
            <a:prstGeom prst="rect">
              <a:avLst/>
            </a:prstGeom>
            <a:solidFill>
              <a:srgbClr val="FA9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CA" dirty="0">
                <a:latin typeface="Arial" charset="0"/>
                <a:ea typeface="ヒラギノ角ゴ Pro W3" charset="-128"/>
              </a:endParaRPr>
            </a:p>
          </p:txBody>
        </p:sp>
        <p:sp>
          <p:nvSpPr>
            <p:cNvPr id="11" name="TextBox 10"/>
            <p:cNvSpPr txBox="1"/>
            <p:nvPr/>
          </p:nvSpPr>
          <p:spPr>
            <a:xfrm>
              <a:off x="5725631" y="3785183"/>
              <a:ext cx="543739" cy="1200329"/>
            </a:xfrm>
            <a:prstGeom prst="rect">
              <a:avLst/>
            </a:prstGeom>
            <a:noFill/>
          </p:spPr>
          <p:txBody>
            <a:bodyPr wrap="none" rtlCol="0">
              <a:spAutoFit/>
            </a:bodyPr>
            <a:lstStyle/>
            <a:p>
              <a:r>
                <a:rPr lang="en-US" sz="7200" dirty="0">
                  <a:solidFill>
                    <a:schemeClr val="bg1"/>
                  </a:solidFill>
                </a:rPr>
                <a:t>*</a:t>
              </a:r>
              <a:endParaRPr lang="en-CA" sz="7200" dirty="0">
                <a:solidFill>
                  <a:schemeClr val="bg1"/>
                </a:solidFill>
              </a:endParaRPr>
            </a:p>
          </p:txBody>
        </p:sp>
      </p:grpSp>
    </p:spTree>
    <p:extLst>
      <p:ext uri="{BB962C8B-B14F-4D97-AF65-F5344CB8AC3E}">
        <p14:creationId xmlns:p14="http://schemas.microsoft.com/office/powerpoint/2010/main" val="317591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10" y="356073"/>
            <a:ext cx="10515600" cy="627063"/>
          </a:xfrm>
        </p:spPr>
        <p:txBody>
          <a:bodyPr/>
          <a:lstStyle/>
          <a:p>
            <a:pPr algn="l"/>
            <a:r>
              <a:rPr lang="en-US" dirty="0"/>
              <a:t>Short-term Disability Coverage</a:t>
            </a:r>
          </a:p>
        </p:txBody>
      </p:sp>
      <p:sp>
        <p:nvSpPr>
          <p:cNvPr id="3" name="TextBox 2">
            <a:extLst>
              <a:ext uri="{FF2B5EF4-FFF2-40B4-BE49-F238E27FC236}">
                <a16:creationId xmlns:a16="http://schemas.microsoft.com/office/drawing/2014/main" id="{04C5CC82-B333-4C08-9929-60F2BD4B184C}"/>
              </a:ext>
            </a:extLst>
          </p:cNvPr>
          <p:cNvSpPr txBox="1"/>
          <p:nvPr/>
        </p:nvSpPr>
        <p:spPr>
          <a:xfrm>
            <a:off x="655251" y="3855961"/>
            <a:ext cx="10169912" cy="1631216"/>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mn-lt"/>
              </a:rPr>
              <a:t>STD is a continuation of compensation and employer paid</a:t>
            </a:r>
          </a:p>
          <a:p>
            <a:pPr marL="342900" indent="-342900">
              <a:buFont typeface="Wingdings" panose="05000000000000000000" pitchFamily="2" charset="2"/>
              <a:buChar char="§"/>
            </a:pPr>
            <a:r>
              <a:rPr lang="en-US" sz="2000" dirty="0">
                <a:latin typeface="+mn-lt"/>
              </a:rPr>
              <a:t>STD intake through </a:t>
            </a:r>
            <a:r>
              <a:rPr lang="en-US" sz="2000" dirty="0" err="1">
                <a:latin typeface="+mn-lt"/>
              </a:rPr>
              <a:t>HumanaCare</a:t>
            </a:r>
            <a:endParaRPr lang="en-US" sz="2000" dirty="0">
              <a:latin typeface="+mn-lt"/>
            </a:endParaRPr>
          </a:p>
          <a:p>
            <a:pPr marL="342900" indent="-342900">
              <a:buFont typeface="Wingdings" panose="05000000000000000000" pitchFamily="2" charset="2"/>
              <a:buChar char="§"/>
            </a:pPr>
            <a:r>
              <a:rPr lang="en-US" sz="2000" dirty="0">
                <a:latin typeface="+mn-lt"/>
              </a:rPr>
              <a:t>Employees are provided a disability advocate to provide guidance throughout the duration of their claim, provided through </a:t>
            </a:r>
            <a:r>
              <a:rPr lang="en-US" sz="2000" dirty="0" err="1">
                <a:latin typeface="+mn-lt"/>
              </a:rPr>
              <a:t>HumanaCare</a:t>
            </a:r>
            <a:endParaRPr lang="en-US" sz="2000" dirty="0">
              <a:latin typeface="+mn-lt"/>
            </a:endParaRPr>
          </a:p>
          <a:p>
            <a:pPr marL="342900" indent="-342900">
              <a:buFont typeface="Wingdings" panose="05000000000000000000" pitchFamily="2" charset="2"/>
              <a:buChar char="§"/>
            </a:pPr>
            <a:r>
              <a:rPr lang="en-US" sz="2000" dirty="0">
                <a:latin typeface="+mn-lt"/>
              </a:rPr>
              <a:t>Sun Life adjudicates claims</a:t>
            </a:r>
          </a:p>
        </p:txBody>
      </p:sp>
      <p:graphicFrame>
        <p:nvGraphicFramePr>
          <p:cNvPr id="7" name="Table 6">
            <a:extLst>
              <a:ext uri="{FF2B5EF4-FFF2-40B4-BE49-F238E27FC236}">
                <a16:creationId xmlns:a16="http://schemas.microsoft.com/office/drawing/2014/main" id="{52B625E4-DC40-4878-A487-808762F42363}"/>
              </a:ext>
            </a:extLst>
          </p:cNvPr>
          <p:cNvGraphicFramePr>
            <a:graphicFrameLocks noGrp="1"/>
          </p:cNvGraphicFramePr>
          <p:nvPr>
            <p:extLst>
              <p:ext uri="{D42A27DB-BD31-4B8C-83A1-F6EECF244321}">
                <p14:modId xmlns:p14="http://schemas.microsoft.com/office/powerpoint/2010/main" val="3036467577"/>
              </p:ext>
            </p:extLst>
          </p:nvPr>
        </p:nvGraphicFramePr>
        <p:xfrm>
          <a:off x="735496" y="1162047"/>
          <a:ext cx="10008705" cy="2515002"/>
        </p:xfrm>
        <a:graphic>
          <a:graphicData uri="http://schemas.openxmlformats.org/drawingml/2006/table">
            <a:tbl>
              <a:tblPr firstRow="1" bandRow="1">
                <a:tableStyleId>{5C22544A-7EE6-4342-B048-85BDC9FD1C3A}</a:tableStyleId>
              </a:tblPr>
              <a:tblGrid>
                <a:gridCol w="3336235">
                  <a:extLst>
                    <a:ext uri="{9D8B030D-6E8A-4147-A177-3AD203B41FA5}">
                      <a16:colId xmlns:a16="http://schemas.microsoft.com/office/drawing/2014/main" val="3622161669"/>
                    </a:ext>
                  </a:extLst>
                </a:gridCol>
                <a:gridCol w="3336235">
                  <a:extLst>
                    <a:ext uri="{9D8B030D-6E8A-4147-A177-3AD203B41FA5}">
                      <a16:colId xmlns:a16="http://schemas.microsoft.com/office/drawing/2014/main" val="1931289141"/>
                    </a:ext>
                  </a:extLst>
                </a:gridCol>
                <a:gridCol w="3336235">
                  <a:extLst>
                    <a:ext uri="{9D8B030D-6E8A-4147-A177-3AD203B41FA5}">
                      <a16:colId xmlns:a16="http://schemas.microsoft.com/office/drawing/2014/main" val="3699593622"/>
                    </a:ext>
                  </a:extLst>
                </a:gridCol>
              </a:tblGrid>
              <a:tr h="931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Employee Status</a:t>
                      </a:r>
                    </a:p>
                    <a:p>
                      <a:endParaRPr lang="en-US" dirty="0"/>
                    </a:p>
                  </a:txBody>
                  <a:tcPr/>
                </a:tc>
                <a:tc>
                  <a:txBody>
                    <a:bodyPr/>
                    <a:lstStyle/>
                    <a:p>
                      <a:r>
                        <a:rPr lang="en-US" dirty="0"/>
                        <a:t>Onset of STD to 26 weeks </a:t>
                      </a:r>
                    </a:p>
                    <a:p>
                      <a:r>
                        <a:rPr lang="en-US" dirty="0"/>
                        <a:t>(max. 6 months)</a:t>
                      </a:r>
                    </a:p>
                    <a:p>
                      <a:endParaRPr lang="en-US" dirty="0"/>
                    </a:p>
                  </a:txBody>
                  <a:tcPr/>
                </a:tc>
                <a:tc>
                  <a:txBody>
                    <a:bodyPr/>
                    <a:lstStyle/>
                    <a:p>
                      <a:r>
                        <a:rPr lang="en-US" dirty="0"/>
                        <a:t>27 weeks to 52 weeks </a:t>
                      </a:r>
                    </a:p>
                    <a:p>
                      <a:r>
                        <a:rPr lang="en-US" dirty="0"/>
                        <a:t>(max. 12 months) </a:t>
                      </a:r>
                    </a:p>
                  </a:txBody>
                  <a:tcPr/>
                </a:tc>
                <a:extLst>
                  <a:ext uri="{0D108BD9-81ED-4DB2-BD59-A6C34878D82A}">
                    <a16:rowId xmlns:a16="http://schemas.microsoft.com/office/drawing/2014/main" val="2394002713"/>
                  </a:ext>
                </a:extLst>
              </a:tr>
              <a:tr h="65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Non-Field Direct Employees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 of Base Salary</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80% of Base Salary</a:t>
                      </a:r>
                    </a:p>
                    <a:p>
                      <a:endParaRPr lang="en-US" dirty="0"/>
                    </a:p>
                  </a:txBody>
                  <a:tcPr/>
                </a:tc>
                <a:extLst>
                  <a:ext uri="{0D108BD9-81ED-4DB2-BD59-A6C34878D82A}">
                    <a16:rowId xmlns:a16="http://schemas.microsoft.com/office/drawing/2014/main" val="2817892228"/>
                  </a:ext>
                </a:extLst>
              </a:tr>
              <a:tr h="931482">
                <a:tc>
                  <a:txBody>
                    <a:bodyPr/>
                    <a:lstStyle/>
                    <a:p>
                      <a:r>
                        <a:rPr lang="en-US" dirty="0"/>
                        <a:t>Schlumberger Field Direct Employees (Operators, field specialists,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130% of Base Salary</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110% of Base Salary</a:t>
                      </a:r>
                    </a:p>
                    <a:p>
                      <a:endParaRPr lang="en-US" dirty="0"/>
                    </a:p>
                  </a:txBody>
                  <a:tcPr/>
                </a:tc>
                <a:extLst>
                  <a:ext uri="{0D108BD9-81ED-4DB2-BD59-A6C34878D82A}">
                    <a16:rowId xmlns:a16="http://schemas.microsoft.com/office/drawing/2014/main" val="591328956"/>
                  </a:ext>
                </a:extLst>
              </a:tr>
            </a:tbl>
          </a:graphicData>
        </a:graphic>
      </p:graphicFrame>
    </p:spTree>
    <p:extLst>
      <p:ext uri="{BB962C8B-B14F-4D97-AF65-F5344CB8AC3E}">
        <p14:creationId xmlns:p14="http://schemas.microsoft.com/office/powerpoint/2010/main" val="249094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092" y="322822"/>
            <a:ext cx="10515600" cy="627063"/>
          </a:xfrm>
        </p:spPr>
        <p:txBody>
          <a:bodyPr/>
          <a:lstStyle/>
          <a:p>
            <a:pPr algn="l"/>
            <a:r>
              <a:rPr lang="en-US" dirty="0"/>
              <a:t>Long-Term Disability</a:t>
            </a:r>
            <a:endParaRPr lang="en-US" i="1" dirty="0"/>
          </a:p>
        </p:txBody>
      </p:sp>
      <p:graphicFrame>
        <p:nvGraphicFramePr>
          <p:cNvPr id="6" name="Group 1044">
            <a:extLst>
              <a:ext uri="{FF2B5EF4-FFF2-40B4-BE49-F238E27FC236}">
                <a16:creationId xmlns:a16="http://schemas.microsoft.com/office/drawing/2014/main" id="{67F1655B-439F-4006-9212-60F044E5C5F7}"/>
              </a:ext>
            </a:extLst>
          </p:cNvPr>
          <p:cNvGraphicFramePr>
            <a:graphicFrameLocks noGrp="1"/>
          </p:cNvGraphicFramePr>
          <p:nvPr>
            <p:extLst>
              <p:ext uri="{D42A27DB-BD31-4B8C-83A1-F6EECF244321}">
                <p14:modId xmlns:p14="http://schemas.microsoft.com/office/powerpoint/2010/main" val="672945975"/>
              </p:ext>
            </p:extLst>
          </p:nvPr>
        </p:nvGraphicFramePr>
        <p:xfrm>
          <a:off x="423092" y="949885"/>
          <a:ext cx="10957033" cy="4088718"/>
        </p:xfrm>
        <a:graphic>
          <a:graphicData uri="http://schemas.openxmlformats.org/drawingml/2006/table">
            <a:tbl>
              <a:tblPr firstRow="1" bandRow="1">
                <a:tableStyleId>{5C22544A-7EE6-4342-B048-85BDC9FD1C3A}</a:tableStyleId>
              </a:tblPr>
              <a:tblGrid>
                <a:gridCol w="1678523">
                  <a:extLst>
                    <a:ext uri="{9D8B030D-6E8A-4147-A177-3AD203B41FA5}">
                      <a16:colId xmlns:a16="http://schemas.microsoft.com/office/drawing/2014/main" val="2097478019"/>
                    </a:ext>
                  </a:extLst>
                </a:gridCol>
                <a:gridCol w="2114549">
                  <a:extLst>
                    <a:ext uri="{9D8B030D-6E8A-4147-A177-3AD203B41FA5}">
                      <a16:colId xmlns:a16="http://schemas.microsoft.com/office/drawing/2014/main" val="20000"/>
                    </a:ext>
                  </a:extLst>
                </a:gridCol>
                <a:gridCol w="2513049">
                  <a:extLst>
                    <a:ext uri="{9D8B030D-6E8A-4147-A177-3AD203B41FA5}">
                      <a16:colId xmlns:a16="http://schemas.microsoft.com/office/drawing/2014/main" val="3154970796"/>
                    </a:ext>
                  </a:extLst>
                </a:gridCol>
                <a:gridCol w="2358973">
                  <a:extLst>
                    <a:ext uri="{9D8B030D-6E8A-4147-A177-3AD203B41FA5}">
                      <a16:colId xmlns:a16="http://schemas.microsoft.com/office/drawing/2014/main" val="20001"/>
                    </a:ext>
                  </a:extLst>
                </a:gridCol>
                <a:gridCol w="2291939">
                  <a:extLst>
                    <a:ext uri="{9D8B030D-6E8A-4147-A177-3AD203B41FA5}">
                      <a16:colId xmlns:a16="http://schemas.microsoft.com/office/drawing/2014/main" val="20002"/>
                    </a:ext>
                  </a:extLst>
                </a:gridCol>
              </a:tblGrid>
              <a:tr h="358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LTD Option 1</a:t>
                      </a:r>
                      <a:endParaRPr kumimoji="0" lang="en-US" sz="16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LTD Option 2</a:t>
                      </a:r>
                      <a:endParaRPr kumimoji="0" lang="en-US" sz="16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rPr>
                        <a:t>LTD Option 3</a:t>
                      </a:r>
                      <a:endParaRPr kumimoji="0" lang="en-US" sz="1600" b="1" i="0" u="none" strike="noStrike" cap="none" normalizeH="0" baseline="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LTD Option 4</a:t>
                      </a:r>
                      <a:endParaRPr kumimoji="0" lang="en-US" sz="16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extLst>
                  <a:ext uri="{0D108BD9-81ED-4DB2-BD59-A6C34878D82A}">
                    <a16:rowId xmlns:a16="http://schemas.microsoft.com/office/drawing/2014/main" val="759293968"/>
                  </a:ext>
                </a:extLst>
              </a:tr>
              <a:tr h="11893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Formula for monthly disability Benefit</a:t>
                      </a:r>
                      <a:endParaRPr kumimoji="0" lang="en-US" sz="16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55% of first $3000 of eligible comp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+ 40% of remainder</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u="none" strike="noStrike" cap="none" normalizeH="0" baseline="0" dirty="0">
                          <a:ln>
                            <a:noFill/>
                          </a:ln>
                          <a:effectLst/>
                        </a:rPr>
                        <a:t>60% of first $3000 of eligible comp+ 50% of next $4000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u="none" strike="noStrike" cap="none" normalizeH="0" baseline="0" dirty="0">
                          <a:ln>
                            <a:noFill/>
                          </a:ln>
                          <a:effectLst/>
                        </a:rPr>
                        <a:t>+ 45% of remainder</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u="none" strike="noStrike" cap="none" normalizeH="0" baseline="0" dirty="0">
                          <a:ln>
                            <a:noFill/>
                          </a:ln>
                          <a:effectLst/>
                        </a:rPr>
                        <a:t>65% of first $7500 of eligible comp + 50% of  remainder</a:t>
                      </a:r>
                    </a:p>
                  </a:txBody>
                  <a:tcPr marL="71468" marR="71468" marT="35735" marB="35735"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u="none" strike="noStrike" cap="none" normalizeH="0" baseline="0" dirty="0">
                          <a:ln>
                            <a:noFill/>
                          </a:ln>
                          <a:effectLst/>
                        </a:rPr>
                        <a:t>65% of first $7500 of eligible comp + 50% of  remainder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horzOverflow="overflow"/>
                </a:tc>
                <a:extLst>
                  <a:ext uri="{0D108BD9-81ED-4DB2-BD59-A6C34878D82A}">
                    <a16:rowId xmlns:a16="http://schemas.microsoft.com/office/drawing/2014/main" val="10000"/>
                  </a:ext>
                </a:extLst>
              </a:tr>
              <a:tr h="6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Indexing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(COLA)</a:t>
                      </a:r>
                      <a:endParaRPr kumimoji="0" lang="en-US" sz="16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None</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None</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u="none" strike="noStrike" cap="none" normalizeH="0" baseline="0" dirty="0">
                          <a:ln>
                            <a:noFill/>
                          </a:ln>
                          <a:effectLst/>
                        </a:rPr>
                        <a:t>None</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u="none" strike="noStrike" cap="none" normalizeH="0" baseline="0" dirty="0">
                          <a:ln>
                            <a:noFill/>
                          </a:ln>
                          <a:effectLst/>
                        </a:rPr>
                        <a:t>Yes, based  CPI, to a max of 3% per year</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extLst>
                  <a:ext uri="{0D108BD9-81ED-4DB2-BD59-A6C34878D82A}">
                    <a16:rowId xmlns:a16="http://schemas.microsoft.com/office/drawing/2014/main" val="10001"/>
                  </a:ext>
                </a:extLst>
              </a:tr>
              <a:tr h="6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Monthly Benefit Max</a:t>
                      </a:r>
                      <a:endParaRPr kumimoji="0" lang="en-US" sz="16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$15,000</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$15,000</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u="none" strike="noStrike" cap="none" normalizeH="0" baseline="0" dirty="0">
                          <a:ln>
                            <a:noFill/>
                          </a:ln>
                          <a:effectLst/>
                        </a:rPr>
                        <a:t>$15,000</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u="none" strike="noStrike" cap="none" normalizeH="0" baseline="0" dirty="0">
                          <a:ln>
                            <a:noFill/>
                          </a:ln>
                          <a:effectLst/>
                        </a:rPr>
                        <a:t>$15,000</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extLst>
                  <a:ext uri="{0D108BD9-81ED-4DB2-BD59-A6C34878D82A}">
                    <a16:rowId xmlns:a16="http://schemas.microsoft.com/office/drawing/2014/main" val="10002"/>
                  </a:ext>
                </a:extLst>
              </a:tr>
              <a:tr h="6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Definition of disability</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First 24 months: your own occupation;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Thereafter unable to do any occupation </a:t>
                      </a:r>
                      <a:endParaRPr kumimoji="0" lang="en-US" sz="16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4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4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marL="71468" marR="71468" marT="35735" marB="35735" anchor="ctr" horzOverflow="overflow"/>
                </a:tc>
                <a:extLst>
                  <a:ext uri="{0D108BD9-81ED-4DB2-BD59-A6C34878D82A}">
                    <a16:rowId xmlns:a16="http://schemas.microsoft.com/office/drawing/2014/main" val="3297667044"/>
                  </a:ext>
                </a:extLst>
              </a:tr>
              <a:tr h="6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Benefits payable to </a:t>
                      </a:r>
                      <a:endParaRPr kumimoji="0" lang="en-US" sz="1600" b="0" i="0" u="none" strike="noStrike" cap="none" normalizeH="0" baseline="0" dirty="0">
                        <a:ln>
                          <a:noFill/>
                        </a:ln>
                        <a:solidFill>
                          <a:schemeClr val="tx1"/>
                        </a:solidFill>
                        <a:effectLst/>
                        <a:latin typeface="+mn-lt"/>
                        <a:ea typeface="ヒラギノ角ゴ Pro W3" pitchFamily="-123" charset="-128"/>
                        <a:cs typeface="ヒラギノ角ゴ Pro W3" pitchFamily="-123" charset="-128"/>
                      </a:endParaRPr>
                    </a:p>
                  </a:txBody>
                  <a:tcPr marL="71468" marR="71468" marT="35735" marB="35735" anchor="ctr" horzOverflow="overflow"/>
                </a:tc>
                <a:tc gridSpan="4">
                  <a:txBody>
                    <a:bodyPr/>
                    <a:lstStyle/>
                    <a:p>
                      <a:pPr algn="ctr" fontAlgn="b"/>
                      <a:r>
                        <a:rPr lang="en-US" sz="1600" u="none" strike="noStrike" kern="1200" baseline="0" dirty="0"/>
                        <a:t>Age 65, retirement, recovery, or death (earliest of) </a:t>
                      </a:r>
                      <a:endParaRPr lang="en-US" sz="1600" b="0" i="0" u="none" strike="noStrike" dirty="0">
                        <a:solidFill>
                          <a:srgbClr val="000000"/>
                        </a:solidFill>
                        <a:effectLst/>
                        <a:latin typeface="+mn-lt"/>
                      </a:endParaRPr>
                    </a:p>
                  </a:txBody>
                  <a:tcPr marL="9525" marR="9525" marT="9525" marB="0" anchor="ctr"/>
                </a:tc>
                <a:tc hMerge="1">
                  <a:txBody>
                    <a:bodyPr/>
                    <a:lstStyle/>
                    <a:p>
                      <a:endParaRPr lang="en-US"/>
                    </a:p>
                  </a:txBody>
                  <a:tcPr/>
                </a:tc>
                <a:tc hMerge="1">
                  <a:txBody>
                    <a:bodyPr/>
                    <a:lstStyle/>
                    <a:p>
                      <a:pPr algn="ctr" fontAlgn="b"/>
                      <a:endParaRPr lang="en-US" sz="1400" b="0" i="0" u="none" strike="noStrike" dirty="0">
                        <a:solidFill>
                          <a:srgbClr val="000000"/>
                        </a:solidFill>
                        <a:effectLst/>
                        <a:latin typeface="+mn-lt"/>
                      </a:endParaRPr>
                    </a:p>
                  </a:txBody>
                  <a:tcPr marL="9525" marR="9525" marT="9525" marB="0" anchor="ctr"/>
                </a:tc>
                <a:tc hMerge="1">
                  <a:txBody>
                    <a:bodyPr/>
                    <a:lstStyle/>
                    <a:p>
                      <a:pPr algn="ctr" fontAlgn="b"/>
                      <a:endParaRPr lang="en-US"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622568537"/>
                  </a:ext>
                </a:extLst>
              </a:tr>
            </a:tbl>
          </a:graphicData>
        </a:graphic>
      </p:graphicFrame>
      <p:sp>
        <p:nvSpPr>
          <p:cNvPr id="4" name="TextBox 3">
            <a:extLst>
              <a:ext uri="{FF2B5EF4-FFF2-40B4-BE49-F238E27FC236}">
                <a16:creationId xmlns:a16="http://schemas.microsoft.com/office/drawing/2014/main" id="{B298C855-5236-44FA-B19C-56706637DCD1}"/>
              </a:ext>
            </a:extLst>
          </p:cNvPr>
          <p:cNvSpPr txBox="1"/>
          <p:nvPr/>
        </p:nvSpPr>
        <p:spPr>
          <a:xfrm>
            <a:off x="423092" y="5038603"/>
            <a:ext cx="11610109"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LTD premiums are paid with after-tax employee dollars, ensuring the benefit received is non-taxable</a:t>
            </a:r>
          </a:p>
          <a:p>
            <a:pPr marL="285750" indent="-285750">
              <a:buFont typeface="Wingdings" panose="05000000000000000000" pitchFamily="2" charset="2"/>
              <a:buChar char="§"/>
            </a:pPr>
            <a:r>
              <a:rPr lang="en-US" sz="1600" dirty="0"/>
              <a:t>Premiums are based on admissible compensation</a:t>
            </a:r>
          </a:p>
          <a:p>
            <a:pPr marL="285750" indent="-285750">
              <a:buFont typeface="Wingdings" panose="05000000000000000000" pitchFamily="2" charset="2"/>
              <a:buChar char="§"/>
            </a:pPr>
            <a:r>
              <a:rPr lang="en-US" sz="1600" dirty="0"/>
              <a:t>Your LTD is locked in and EOI is required for LTD increases during Annual Enrollment</a:t>
            </a:r>
          </a:p>
        </p:txBody>
      </p:sp>
    </p:spTree>
    <p:custDataLst>
      <p:tags r:id="rId1"/>
    </p:custDataLst>
    <p:extLst>
      <p:ext uri="{BB962C8B-B14F-4D97-AF65-F5344CB8AC3E}">
        <p14:creationId xmlns:p14="http://schemas.microsoft.com/office/powerpoint/2010/main" val="129945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51A3-4965-433F-994A-75ABE35D7391}"/>
              </a:ext>
            </a:extLst>
          </p:cNvPr>
          <p:cNvSpPr>
            <a:spLocks noGrp="1"/>
          </p:cNvSpPr>
          <p:nvPr>
            <p:ph type="title"/>
          </p:nvPr>
        </p:nvSpPr>
        <p:spPr>
          <a:xfrm>
            <a:off x="439190" y="327045"/>
            <a:ext cx="10515600" cy="627063"/>
          </a:xfrm>
        </p:spPr>
        <p:txBody>
          <a:bodyPr/>
          <a:lstStyle/>
          <a:p>
            <a:pPr algn="l"/>
            <a:r>
              <a:rPr lang="en-US" dirty="0"/>
              <a:t>Leftover Flex Dollars</a:t>
            </a:r>
          </a:p>
        </p:txBody>
      </p:sp>
      <p:sp>
        <p:nvSpPr>
          <p:cNvPr id="4" name="Slide Number Placeholder 3">
            <a:extLst>
              <a:ext uri="{FF2B5EF4-FFF2-40B4-BE49-F238E27FC236}">
                <a16:creationId xmlns:a16="http://schemas.microsoft.com/office/drawing/2014/main" id="{CD0ABA49-BEDF-4096-85F0-0C0C8B00CEF0}"/>
              </a:ext>
            </a:extLst>
          </p:cNvPr>
          <p:cNvSpPr>
            <a:spLocks noGrp="1"/>
          </p:cNvSpPr>
          <p:nvPr>
            <p:ph type="sldNum" sz="quarter" idx="12"/>
          </p:nvPr>
        </p:nvSpPr>
        <p:spPr>
          <a:xfrm>
            <a:off x="5781963" y="6410324"/>
            <a:ext cx="46412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7D120-4064-44CE-B801-1EEE300D970D}" type="slidenum">
              <a:rPr lang="en-US" smtClean="0"/>
              <a:pPr/>
              <a:t>19</a:t>
            </a:fld>
            <a:endParaRPr lang="en-US" dirty="0"/>
          </a:p>
        </p:txBody>
      </p:sp>
      <p:graphicFrame>
        <p:nvGraphicFramePr>
          <p:cNvPr id="5" name="Table 4">
            <a:extLst>
              <a:ext uri="{FF2B5EF4-FFF2-40B4-BE49-F238E27FC236}">
                <a16:creationId xmlns:a16="http://schemas.microsoft.com/office/drawing/2014/main" id="{D6D87DEE-E78E-46B6-8558-CEC758DD04DB}"/>
              </a:ext>
            </a:extLst>
          </p:cNvPr>
          <p:cNvGraphicFramePr>
            <a:graphicFrameLocks noGrp="1"/>
          </p:cNvGraphicFramePr>
          <p:nvPr>
            <p:extLst>
              <p:ext uri="{D42A27DB-BD31-4B8C-83A1-F6EECF244321}">
                <p14:modId xmlns:p14="http://schemas.microsoft.com/office/powerpoint/2010/main" val="2047757445"/>
              </p:ext>
            </p:extLst>
          </p:nvPr>
        </p:nvGraphicFramePr>
        <p:xfrm>
          <a:off x="472933" y="1212504"/>
          <a:ext cx="11284252" cy="3386059"/>
        </p:xfrm>
        <a:graphic>
          <a:graphicData uri="http://schemas.openxmlformats.org/drawingml/2006/table">
            <a:tbl>
              <a:tblPr firstRow="1">
                <a:tableStyleId>{5C22544A-7EE6-4342-B048-85BDC9FD1C3A}</a:tableStyleId>
              </a:tblPr>
              <a:tblGrid>
                <a:gridCol w="4035429">
                  <a:extLst>
                    <a:ext uri="{9D8B030D-6E8A-4147-A177-3AD203B41FA5}">
                      <a16:colId xmlns:a16="http://schemas.microsoft.com/office/drawing/2014/main" val="3375065013"/>
                    </a:ext>
                  </a:extLst>
                </a:gridCol>
                <a:gridCol w="3660826">
                  <a:extLst>
                    <a:ext uri="{9D8B030D-6E8A-4147-A177-3AD203B41FA5}">
                      <a16:colId xmlns:a16="http://schemas.microsoft.com/office/drawing/2014/main" val="350321883"/>
                    </a:ext>
                  </a:extLst>
                </a:gridCol>
                <a:gridCol w="3587997">
                  <a:extLst>
                    <a:ext uri="{9D8B030D-6E8A-4147-A177-3AD203B41FA5}">
                      <a16:colId xmlns:a16="http://schemas.microsoft.com/office/drawing/2014/main" val="2895421537"/>
                    </a:ext>
                  </a:extLst>
                </a:gridCol>
              </a:tblGrid>
              <a:tr h="543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 Spending Account (HCSA)</a:t>
                      </a:r>
                    </a:p>
                    <a:p>
                      <a:endParaRPr lang="en-US" dirty="0"/>
                    </a:p>
                  </a:txBody>
                  <a:tcPr/>
                </a:tc>
                <a:tc>
                  <a:txBody>
                    <a:bodyPr/>
                    <a:lstStyle/>
                    <a:p>
                      <a:r>
                        <a:rPr lang="en-US" dirty="0"/>
                        <a:t>Personal Spending Account (PSA)</a:t>
                      </a:r>
                    </a:p>
                    <a:p>
                      <a:endParaRPr lang="en-US" dirty="0"/>
                    </a:p>
                  </a:txBody>
                  <a:tcPr/>
                </a:tc>
                <a:tc>
                  <a:txBody>
                    <a:bodyPr/>
                    <a:lstStyle/>
                    <a:p>
                      <a:r>
                        <a:rPr lang="en-US" sz="1800" b="1" kern="1200" dirty="0">
                          <a:solidFill>
                            <a:schemeClr val="lt1"/>
                          </a:solidFill>
                          <a:latin typeface="+mn-lt"/>
                          <a:ea typeface="+mn-ea"/>
                          <a:cs typeface="+mn-cs"/>
                        </a:rPr>
                        <a:t>*Registered Retirement Savings Plan (RRSP) </a:t>
                      </a:r>
                      <a:endParaRPr lang="en-US" sz="1800" b="1" kern="1200" dirty="0">
                        <a:solidFill>
                          <a:srgbClr val="FF0000"/>
                        </a:solidFill>
                        <a:latin typeface="+mn-lt"/>
                        <a:ea typeface="+mn-ea"/>
                        <a:cs typeface="+mn-cs"/>
                      </a:endParaRPr>
                    </a:p>
                  </a:txBody>
                  <a:tcPr/>
                </a:tc>
                <a:extLst>
                  <a:ext uri="{0D108BD9-81ED-4DB2-BD59-A6C34878D82A}">
                    <a16:rowId xmlns:a16="http://schemas.microsoft.com/office/drawing/2014/main" val="2693465668"/>
                  </a:ext>
                </a:extLst>
              </a:tr>
              <a:tr h="1334122">
                <a:tc>
                  <a:txBody>
                    <a:bodyPr/>
                    <a:lstStyle/>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sz="1800" u="none" strike="noStrike" cap="none" normalizeH="0" baseline="0" dirty="0">
                          <a:ln>
                            <a:noFill/>
                          </a:ln>
                          <a:effectLst/>
                        </a:rPr>
                        <a:t>Cover medical costs not covered by our plan</a:t>
                      </a:r>
                    </a:p>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sz="1800" u="none" strike="noStrike" cap="none" normalizeH="0" baseline="0" dirty="0">
                          <a:ln>
                            <a:noFill/>
                          </a:ln>
                          <a:effectLst/>
                        </a:rPr>
                        <a:t>Claim anything claimable as a medical tax credit</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tc>
                <a:tc>
                  <a:txBody>
                    <a:bodyPr/>
                    <a:lstStyle/>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sz="1800" u="none" strike="noStrike" cap="none" normalizeH="0" baseline="0" dirty="0">
                          <a:ln>
                            <a:noFill/>
                          </a:ln>
                          <a:effectLst/>
                        </a:rPr>
                        <a:t>Cover health, wellness and personal development</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tc>
                <a:tc>
                  <a:txBody>
                    <a:bodyPr/>
                    <a:lstStyle/>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sz="1800" b="0" i="0" u="none" strike="noStrike" cap="none" normalizeH="0" baseline="0" dirty="0">
                          <a:ln>
                            <a:noFill/>
                          </a:ln>
                          <a:solidFill>
                            <a:schemeClr val="bg2">
                              <a:lumMod val="75000"/>
                            </a:schemeClr>
                          </a:solidFill>
                          <a:effectLst/>
                          <a:latin typeface="MyriaMM_400 RG 600 NO" charset="0"/>
                          <a:ea typeface="ヒラギノ角ゴ Pro W3" pitchFamily="-123" charset="-128"/>
                          <a:cs typeface="ヒラギノ角ゴ Pro W3" pitchFamily="-123" charset="-128"/>
                        </a:rPr>
                        <a:t>Save for Retirement</a:t>
                      </a:r>
                    </a:p>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sz="1800" b="0" i="0" u="none" strike="noStrike" cap="none" normalizeH="0" baseline="0" dirty="0">
                          <a:ln>
                            <a:noFill/>
                          </a:ln>
                          <a:solidFill>
                            <a:schemeClr val="bg2">
                              <a:lumMod val="75000"/>
                            </a:schemeClr>
                          </a:solidFill>
                          <a:effectLst/>
                          <a:latin typeface="MyriaMM_400 RG 600 NO" charset="0"/>
                          <a:ea typeface="ヒラギノ角ゴ Pro W3" pitchFamily="-123" charset="-128"/>
                          <a:cs typeface="ヒラギノ角ゴ Pro W3" pitchFamily="-123" charset="-128"/>
                        </a:rPr>
                        <a:t>Reduce taxable income</a:t>
                      </a:r>
                    </a:p>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endParaRPr kumimoji="0" lang="en-US" sz="1800" b="0" i="0" u="none" strike="noStrike" cap="none" normalizeH="0" baseline="0" dirty="0">
                        <a:ln>
                          <a:noFill/>
                        </a:ln>
                        <a:solidFill>
                          <a:schemeClr val="bg2">
                            <a:lumMod val="75000"/>
                          </a:schemeClr>
                        </a:solidFill>
                        <a:effectLst/>
                        <a:latin typeface="MyriaMM_400 RG 600 NO" charset="0"/>
                        <a:ea typeface="ヒラギノ角ゴ Pro W3" pitchFamily="-123" charset="-128"/>
                        <a:cs typeface="ヒラギノ角ゴ Pro W3" pitchFamily="-123" charset="-128"/>
                      </a:endParaRPr>
                    </a:p>
                  </a:txBody>
                  <a:tcPr/>
                </a:tc>
                <a:extLst>
                  <a:ext uri="{0D108BD9-81ED-4DB2-BD59-A6C34878D82A}">
                    <a16:rowId xmlns:a16="http://schemas.microsoft.com/office/drawing/2014/main" val="3922491378"/>
                  </a:ext>
                </a:extLst>
              </a:tr>
              <a:tr h="659579">
                <a:tc>
                  <a:txBody>
                    <a:bodyPr/>
                    <a:lstStyle/>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rPr>
                        <a:t>Expenses claimed are non-taxable</a:t>
                      </a:r>
                    </a:p>
                  </a:txBody>
                  <a:tcPr/>
                </a:tc>
                <a:tc>
                  <a:txBody>
                    <a:bodyPr/>
                    <a:lstStyle/>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rPr>
                        <a:t>Expenses claimed are taxable</a:t>
                      </a:r>
                    </a:p>
                  </a:txBody>
                  <a:tcPr/>
                </a:tc>
                <a:tc>
                  <a:txBody>
                    <a:bodyPr/>
                    <a:lstStyle/>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sz="1800" b="0" i="0" u="none" strike="noStrike" cap="none" normalizeH="0" baseline="0" dirty="0">
                          <a:ln>
                            <a:noFill/>
                          </a:ln>
                          <a:solidFill>
                            <a:schemeClr val="bg2">
                              <a:lumMod val="75000"/>
                            </a:schemeClr>
                          </a:solidFill>
                          <a:effectLst/>
                          <a:latin typeface="MyriaMM_400 RG 600 NO" charset="0"/>
                          <a:ea typeface="ヒラギノ角ゴ Pro W3" pitchFamily="-123" charset="-128"/>
                          <a:cs typeface="ヒラギノ角ゴ Pro W3" pitchFamily="-123" charset="-128"/>
                        </a:rPr>
                        <a:t>Contribution is taxable</a:t>
                      </a:r>
                    </a:p>
                  </a:txBody>
                  <a:tcPr/>
                </a:tc>
                <a:extLst>
                  <a:ext uri="{0D108BD9-81ED-4DB2-BD59-A6C34878D82A}">
                    <a16:rowId xmlns:a16="http://schemas.microsoft.com/office/drawing/2014/main" val="3030444368"/>
                  </a:ext>
                </a:extLst>
              </a:tr>
              <a:tr h="752278">
                <a:tc gridSpan="2">
                  <a:txBody>
                    <a:bodyPr/>
                    <a:lstStyle/>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sz="1800" b="1" u="none" strike="noStrike" cap="none" normalizeH="0" baseline="0" dirty="0">
                          <a:ln>
                            <a:noFill/>
                          </a:ln>
                          <a:effectLst/>
                        </a:rPr>
                        <a:t>Expires</a:t>
                      </a:r>
                      <a:r>
                        <a:rPr kumimoji="0" lang="en-US" sz="1800" u="none" strike="noStrike" cap="none" normalizeH="0" baseline="0" dirty="0">
                          <a:ln>
                            <a:noFill/>
                          </a:ln>
                          <a:effectLst/>
                        </a:rPr>
                        <a:t> after 2 years</a:t>
                      </a:r>
                    </a:p>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kumimoji="0" lang="en-US" sz="1800" u="none" strike="noStrike" cap="none" normalizeH="0" baseline="0" dirty="0">
                          <a:ln>
                            <a:noFill/>
                          </a:ln>
                          <a:effectLst/>
                        </a:rPr>
                        <a:t>Use it or lose it</a:t>
                      </a:r>
                      <a:endParaRPr lang="en-US" u="none" dirty="0"/>
                    </a:p>
                  </a:txBody>
                  <a:tcPr/>
                </a:tc>
                <a:tc hMerge="1">
                  <a:txBody>
                    <a:bodyPr/>
                    <a:lstStyle/>
                    <a:p>
                      <a:endParaRPr lang="en-US" dirty="0"/>
                    </a:p>
                  </a:txBody>
                  <a:tcPr/>
                </a:tc>
                <a:tc>
                  <a:txBody>
                    <a:bodyPr/>
                    <a:lstStyle/>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lang="en-US" b="0" u="none" dirty="0">
                          <a:solidFill>
                            <a:schemeClr val="bg2">
                              <a:lumMod val="75000"/>
                            </a:schemeClr>
                          </a:solidFill>
                        </a:rPr>
                        <a:t>Min $25 contribution</a:t>
                      </a:r>
                    </a:p>
                    <a:p>
                      <a:pPr marL="285750" marR="0" lvl="0" indent="-285750" algn="l"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pPr>
                      <a:r>
                        <a:rPr lang="en-US" b="0" u="none" dirty="0">
                          <a:solidFill>
                            <a:schemeClr val="bg2">
                              <a:lumMod val="75000"/>
                            </a:schemeClr>
                          </a:solidFill>
                        </a:rPr>
                        <a:t>Requires RRSP sign up</a:t>
                      </a:r>
                    </a:p>
                  </a:txBody>
                  <a:tcPr/>
                </a:tc>
                <a:extLst>
                  <a:ext uri="{0D108BD9-81ED-4DB2-BD59-A6C34878D82A}">
                    <a16:rowId xmlns:a16="http://schemas.microsoft.com/office/drawing/2014/main" val="574423757"/>
                  </a:ext>
                </a:extLst>
              </a:tr>
            </a:tbl>
          </a:graphicData>
        </a:graphic>
      </p:graphicFrame>
      <p:sp>
        <p:nvSpPr>
          <p:cNvPr id="6" name="TextBox 5">
            <a:extLst>
              <a:ext uri="{FF2B5EF4-FFF2-40B4-BE49-F238E27FC236}">
                <a16:creationId xmlns:a16="http://schemas.microsoft.com/office/drawing/2014/main" id="{A62DE9F2-5708-421A-B291-D97557CC42DE}"/>
              </a:ext>
            </a:extLst>
          </p:cNvPr>
          <p:cNvSpPr txBox="1"/>
          <p:nvPr/>
        </p:nvSpPr>
        <p:spPr>
          <a:xfrm>
            <a:off x="522514" y="4821382"/>
            <a:ext cx="11257808" cy="369332"/>
          </a:xfrm>
          <a:prstGeom prst="rect">
            <a:avLst/>
          </a:prstGeom>
          <a:noFill/>
        </p:spPr>
        <p:txBody>
          <a:bodyPr wrap="square" rtlCol="0">
            <a:spAutoFit/>
          </a:bodyPr>
          <a:lstStyle/>
          <a:p>
            <a:r>
              <a:rPr lang="en-US" sz="1800" dirty="0"/>
              <a:t>*Available only during fall Annual Enrollment</a:t>
            </a:r>
          </a:p>
        </p:txBody>
      </p:sp>
    </p:spTree>
    <p:extLst>
      <p:ext uri="{BB962C8B-B14F-4D97-AF65-F5344CB8AC3E}">
        <p14:creationId xmlns:p14="http://schemas.microsoft.com/office/powerpoint/2010/main" val="233304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15" y="288925"/>
            <a:ext cx="8153400" cy="685800"/>
          </a:xfrm>
        </p:spPr>
        <p:txBody>
          <a:bodyPr/>
          <a:lstStyle/>
          <a:p>
            <a:r>
              <a:rPr lang="en-US" dirty="0"/>
              <a:t>Agenda </a:t>
            </a:r>
          </a:p>
        </p:txBody>
      </p:sp>
      <p:sp>
        <p:nvSpPr>
          <p:cNvPr id="3" name="Content Placeholder 2"/>
          <p:cNvSpPr>
            <a:spLocks noGrp="1"/>
          </p:cNvSpPr>
          <p:nvPr>
            <p:ph idx="1"/>
          </p:nvPr>
        </p:nvSpPr>
        <p:spPr>
          <a:xfrm>
            <a:off x="344715" y="974725"/>
            <a:ext cx="11043721" cy="4343400"/>
          </a:xfrm>
        </p:spPr>
        <p:txBody>
          <a:bodyPr/>
          <a:lstStyle/>
          <a:p>
            <a:r>
              <a:rPr lang="en-US" sz="1800" b="1" dirty="0"/>
              <a:t>Schlumberger’s Flexible Health Benefits </a:t>
            </a:r>
          </a:p>
          <a:p>
            <a:pPr lvl="1"/>
            <a:r>
              <a:rPr lang="en-US" sz="1800" dirty="0"/>
              <a:t>Flex Benefit Options – Health, Dental, Insurance &amp; Disability</a:t>
            </a:r>
          </a:p>
          <a:p>
            <a:pPr lvl="1"/>
            <a:r>
              <a:rPr lang="en-US" sz="1800" dirty="0"/>
              <a:t>How to select the right benefits for you</a:t>
            </a:r>
          </a:p>
          <a:p>
            <a:pPr lvl="1"/>
            <a:r>
              <a:rPr lang="en-US" sz="1800" dirty="0"/>
              <a:t>How to Enroll online</a:t>
            </a:r>
          </a:p>
          <a:p>
            <a:pPr lvl="1"/>
            <a:r>
              <a:rPr lang="en-US" sz="1800" dirty="0"/>
              <a:t>Managing your claims throughout the year</a:t>
            </a:r>
          </a:p>
          <a:p>
            <a:pPr lvl="1"/>
            <a:r>
              <a:rPr lang="en-US" sz="1800" dirty="0"/>
              <a:t>Employee and Family Assistance Program</a:t>
            </a:r>
          </a:p>
          <a:p>
            <a:r>
              <a:rPr lang="en-US" sz="1800" b="1" dirty="0"/>
              <a:t>Schlumberger’s Financial Benefits</a:t>
            </a:r>
          </a:p>
          <a:p>
            <a:pPr lvl="1"/>
            <a:r>
              <a:rPr lang="en-US" sz="1800" dirty="0"/>
              <a:t>Retirement Savings Plan </a:t>
            </a:r>
          </a:p>
          <a:p>
            <a:pPr lvl="2"/>
            <a:r>
              <a:rPr lang="en-US" sz="1800" dirty="0"/>
              <a:t>Defined Contribution Pension Plan (DCPP), Deferred Profit Sharing Plan (DPSP)</a:t>
            </a:r>
          </a:p>
          <a:p>
            <a:pPr lvl="2"/>
            <a:r>
              <a:rPr lang="en-US" sz="1800" dirty="0"/>
              <a:t>Group Registered Retirement Saving Plans (RRSPs), Tax Free Savings Accounts (TFSA)</a:t>
            </a:r>
          </a:p>
          <a:p>
            <a:pPr lvl="1"/>
            <a:r>
              <a:rPr lang="en-US" sz="1800" dirty="0"/>
              <a:t>Discounted Stock Purchase Plan (DSPP)</a:t>
            </a:r>
          </a:p>
          <a:p>
            <a:r>
              <a:rPr lang="en-US" sz="1800" b="1" dirty="0"/>
              <a:t>Resources &amp; Questions</a:t>
            </a:r>
          </a:p>
          <a:p>
            <a:pPr marL="0" indent="0">
              <a:buNone/>
            </a:pPr>
            <a:endParaRPr lang="en-US" sz="1800" dirty="0"/>
          </a:p>
        </p:txBody>
      </p:sp>
    </p:spTree>
    <p:custDataLst>
      <p:tags r:id="rId1"/>
    </p:custDataLst>
    <p:extLst>
      <p:ext uri="{BB962C8B-B14F-4D97-AF65-F5344CB8AC3E}">
        <p14:creationId xmlns:p14="http://schemas.microsoft.com/office/powerpoint/2010/main" val="299847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39189" y="517842"/>
            <a:ext cx="10515600" cy="627063"/>
          </a:xfrm>
        </p:spPr>
        <p:txBody>
          <a:bodyPr/>
          <a:lstStyle/>
          <a:p>
            <a:pPr algn="l"/>
            <a:r>
              <a:rPr lang="en-US" dirty="0">
                <a:cs typeface="ヒラギノ角ゴ Pro W3" pitchFamily="-123" charset="-128"/>
              </a:rPr>
              <a:t>Your Health Care Spending Account (HCSA)</a:t>
            </a:r>
          </a:p>
        </p:txBody>
      </p:sp>
      <p:sp>
        <p:nvSpPr>
          <p:cNvPr id="56322" name="Content Placeholder 2"/>
          <p:cNvSpPr>
            <a:spLocks noGrp="1"/>
          </p:cNvSpPr>
          <p:nvPr>
            <p:ph idx="1"/>
          </p:nvPr>
        </p:nvSpPr>
        <p:spPr>
          <a:xfrm>
            <a:off x="755072" y="1551305"/>
            <a:ext cx="10406914" cy="4351338"/>
          </a:xfrm>
        </p:spPr>
        <p:txBody>
          <a:bodyPr/>
          <a:lstStyle/>
          <a:p>
            <a:pPr>
              <a:buFont typeface="Wingdings" pitchFamily="-123" charset="2"/>
              <a:buNone/>
            </a:pPr>
            <a:r>
              <a:rPr lang="en-US" sz="2400" dirty="0">
                <a:cs typeface="ヒラギノ角ゴ Pro W3" pitchFamily="-123" charset="-128"/>
              </a:rPr>
              <a:t>Examples of eligible expenses:</a:t>
            </a:r>
          </a:p>
          <a:p>
            <a:r>
              <a:rPr lang="en-US" sz="2400" dirty="0">
                <a:cs typeface="ヒラギノ角ゴ Pro W3" pitchFamily="-123" charset="-128"/>
              </a:rPr>
              <a:t>The percentage of dental or health care related expenses that you pay</a:t>
            </a:r>
          </a:p>
          <a:p>
            <a:r>
              <a:rPr lang="en-US" sz="2400" dirty="0">
                <a:cs typeface="ヒラギノ角ゴ Pro W3" pitchFamily="-123" charset="-128"/>
              </a:rPr>
              <a:t>Prescription drug dispensing fees</a:t>
            </a:r>
          </a:p>
          <a:p>
            <a:r>
              <a:rPr lang="en-US" sz="2400" dirty="0">
                <a:cs typeface="ヒラギノ角ゴ Pro W3" pitchFamily="-123" charset="-128"/>
              </a:rPr>
              <a:t>Eyeglasses, contact lenses, or laser surgery</a:t>
            </a:r>
          </a:p>
          <a:p>
            <a:r>
              <a:rPr lang="en-US" sz="2400" dirty="0">
                <a:cs typeface="ヒラギノ角ゴ Pro W3" pitchFamily="-123" charset="-128"/>
              </a:rPr>
              <a:t>Orthodontia or dental expenses not covered under your dental option</a:t>
            </a:r>
          </a:p>
          <a:p>
            <a:r>
              <a:rPr lang="en-US" sz="2400" dirty="0">
                <a:cs typeface="ヒラギノ角ゴ Pro W3" pitchFamily="-123" charset="-128"/>
              </a:rPr>
              <a:t>Health care expenses of relatives who are financially dependent on you, but not covered by Schlumberger Flex, like a parent or sibling or adult child</a:t>
            </a:r>
          </a:p>
          <a:p>
            <a:pPr marL="0" indent="0">
              <a:buNone/>
            </a:pPr>
            <a:endParaRPr lang="en-US" dirty="0">
              <a:cs typeface="ヒラギノ角ゴ Pro W3" pitchFamily="-123" charset="-128"/>
            </a:endParaRPr>
          </a:p>
        </p:txBody>
      </p:sp>
    </p:spTree>
    <p:extLst>
      <p:ext uri="{BB962C8B-B14F-4D97-AF65-F5344CB8AC3E}">
        <p14:creationId xmlns:p14="http://schemas.microsoft.com/office/powerpoint/2010/main" val="46496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C93-5A60-4369-99C4-C553F36546AF}"/>
              </a:ext>
            </a:extLst>
          </p:cNvPr>
          <p:cNvSpPr>
            <a:spLocks noGrp="1"/>
          </p:cNvSpPr>
          <p:nvPr>
            <p:ph type="title"/>
          </p:nvPr>
        </p:nvSpPr>
        <p:spPr>
          <a:xfrm>
            <a:off x="248283" y="243809"/>
            <a:ext cx="11248506" cy="627063"/>
          </a:xfrm>
        </p:spPr>
        <p:txBody>
          <a:bodyPr/>
          <a:lstStyle/>
          <a:p>
            <a:pPr algn="l"/>
            <a:r>
              <a:rPr lang="en-US" dirty="0"/>
              <a:t>Personal Spending Account (PSA) Claimable Items</a:t>
            </a:r>
          </a:p>
        </p:txBody>
      </p:sp>
      <p:sp>
        <p:nvSpPr>
          <p:cNvPr id="3" name="Content Placeholder 2">
            <a:extLst>
              <a:ext uri="{FF2B5EF4-FFF2-40B4-BE49-F238E27FC236}">
                <a16:creationId xmlns:a16="http://schemas.microsoft.com/office/drawing/2014/main" id="{37A7544E-9853-4C0F-8E24-DC47EC177402}"/>
              </a:ext>
            </a:extLst>
          </p:cNvPr>
          <p:cNvSpPr>
            <a:spLocks noGrp="1"/>
          </p:cNvSpPr>
          <p:nvPr>
            <p:ph idx="1"/>
          </p:nvPr>
        </p:nvSpPr>
        <p:spPr>
          <a:xfrm>
            <a:off x="248283" y="785507"/>
            <a:ext cx="5603305" cy="5286894"/>
          </a:xfrm>
        </p:spPr>
        <p:txBody>
          <a:bodyPr>
            <a:normAutofit lnSpcReduction="10000"/>
          </a:bodyPr>
          <a:lstStyle/>
          <a:p>
            <a:pPr marL="0" indent="0">
              <a:lnSpc>
                <a:spcPct val="120000"/>
              </a:lnSpc>
              <a:spcBef>
                <a:spcPts val="0"/>
              </a:spcBef>
              <a:buNone/>
            </a:pPr>
            <a:r>
              <a:rPr lang="en-US" sz="1600" b="1" dirty="0"/>
              <a:t>Health-related Services</a:t>
            </a:r>
            <a:endParaRPr lang="en-US" sz="1600" dirty="0"/>
          </a:p>
          <a:p>
            <a:pPr>
              <a:lnSpc>
                <a:spcPct val="120000"/>
              </a:lnSpc>
              <a:spcBef>
                <a:spcPts val="0"/>
              </a:spcBef>
            </a:pPr>
            <a:r>
              <a:rPr lang="en-US" sz="1600" dirty="0"/>
              <a:t>Weight management programs</a:t>
            </a:r>
          </a:p>
          <a:p>
            <a:pPr>
              <a:lnSpc>
                <a:spcPct val="120000"/>
              </a:lnSpc>
              <a:spcBef>
                <a:spcPts val="0"/>
              </a:spcBef>
            </a:pPr>
            <a:r>
              <a:rPr lang="en-US" sz="1600" dirty="0"/>
              <a:t>Smoking cessation programs</a:t>
            </a:r>
          </a:p>
          <a:p>
            <a:pPr>
              <a:lnSpc>
                <a:spcPct val="120000"/>
              </a:lnSpc>
              <a:spcBef>
                <a:spcPts val="0"/>
              </a:spcBef>
            </a:pPr>
            <a:r>
              <a:rPr lang="en-US" sz="1600" dirty="0"/>
              <a:t>Nutrition and counselling </a:t>
            </a:r>
          </a:p>
          <a:p>
            <a:pPr>
              <a:lnSpc>
                <a:spcPct val="120000"/>
              </a:lnSpc>
              <a:spcBef>
                <a:spcPts val="0"/>
              </a:spcBef>
            </a:pPr>
            <a:r>
              <a:rPr lang="en-US" sz="1600" dirty="0"/>
              <a:t>Maternity services (pre-natal classes and mid-wife services)</a:t>
            </a:r>
          </a:p>
          <a:p>
            <a:pPr>
              <a:lnSpc>
                <a:spcPct val="120000"/>
              </a:lnSpc>
              <a:spcBef>
                <a:spcPts val="0"/>
              </a:spcBef>
            </a:pPr>
            <a:r>
              <a:rPr lang="en-US" sz="1600" dirty="0"/>
              <a:t>Alternative health practitioners: reflexologist, iridologist, herbalist, homeopath, athletic therapist, osteopathic, occupational therapist and acupressurist</a:t>
            </a:r>
          </a:p>
          <a:p>
            <a:pPr>
              <a:lnSpc>
                <a:spcPct val="120000"/>
              </a:lnSpc>
              <a:spcBef>
                <a:spcPts val="0"/>
              </a:spcBef>
            </a:pPr>
            <a:r>
              <a:rPr lang="en-US" sz="1600" dirty="0"/>
              <a:t>Stress management </a:t>
            </a:r>
          </a:p>
          <a:p>
            <a:pPr>
              <a:lnSpc>
                <a:spcPct val="120000"/>
              </a:lnSpc>
              <a:spcBef>
                <a:spcPts val="0"/>
              </a:spcBef>
            </a:pPr>
            <a:r>
              <a:rPr lang="en-US" sz="1600" dirty="0"/>
              <a:t>Cholesterol and hypertension screening</a:t>
            </a:r>
          </a:p>
          <a:p>
            <a:pPr>
              <a:lnSpc>
                <a:spcPct val="120000"/>
              </a:lnSpc>
              <a:spcBef>
                <a:spcPts val="0"/>
              </a:spcBef>
            </a:pPr>
            <a:r>
              <a:rPr lang="en-US" sz="1600" dirty="0"/>
              <a:t>First aid and CPR training</a:t>
            </a:r>
          </a:p>
          <a:p>
            <a:pPr>
              <a:lnSpc>
                <a:spcPct val="120000"/>
              </a:lnSpc>
              <a:spcBef>
                <a:spcPts val="0"/>
              </a:spcBef>
            </a:pPr>
            <a:r>
              <a:rPr lang="en-US" sz="1600" dirty="0"/>
              <a:t>Health assessments</a:t>
            </a:r>
          </a:p>
          <a:p>
            <a:pPr>
              <a:lnSpc>
                <a:spcPct val="120000"/>
              </a:lnSpc>
              <a:spcBef>
                <a:spcPts val="0"/>
              </a:spcBef>
            </a:pPr>
            <a:r>
              <a:rPr lang="en-US" sz="1600" dirty="0"/>
              <a:t>Allergy tests</a:t>
            </a:r>
          </a:p>
          <a:p>
            <a:pPr>
              <a:lnSpc>
                <a:spcPct val="120000"/>
              </a:lnSpc>
              <a:spcBef>
                <a:spcPts val="0"/>
              </a:spcBef>
            </a:pPr>
            <a:r>
              <a:rPr lang="en-US" sz="1600" dirty="0"/>
              <a:t>Vitamins and supplements</a:t>
            </a:r>
          </a:p>
          <a:p>
            <a:pPr>
              <a:lnSpc>
                <a:spcPct val="120000"/>
              </a:lnSpc>
              <a:spcBef>
                <a:spcPts val="0"/>
              </a:spcBef>
            </a:pPr>
            <a:r>
              <a:rPr lang="en-US" sz="1600" dirty="0"/>
              <a:t>Other alternative wellness: Reiki, Ayurvedic medicine, touch therapy, rolfing and light therapy</a:t>
            </a:r>
            <a:r>
              <a:rPr lang="en-US" sz="1600" b="1" dirty="0"/>
              <a:t> </a:t>
            </a:r>
          </a:p>
          <a:p>
            <a:pPr marL="0" indent="0">
              <a:lnSpc>
                <a:spcPct val="100000"/>
              </a:lnSpc>
              <a:spcBef>
                <a:spcPts val="0"/>
              </a:spcBef>
              <a:buNone/>
            </a:pPr>
            <a:r>
              <a:rPr lang="en-US" sz="1600" b="1" dirty="0"/>
              <a:t>Insurance Premiums</a:t>
            </a:r>
            <a:endParaRPr lang="en-US" sz="1600" dirty="0"/>
          </a:p>
          <a:p>
            <a:pPr>
              <a:lnSpc>
                <a:spcPct val="100000"/>
              </a:lnSpc>
              <a:spcBef>
                <a:spcPts val="0"/>
              </a:spcBef>
            </a:pPr>
            <a:r>
              <a:rPr lang="en-US" sz="1600" dirty="0"/>
              <a:t>Long Term Disability</a:t>
            </a:r>
          </a:p>
          <a:p>
            <a:pPr>
              <a:lnSpc>
                <a:spcPct val="100000"/>
              </a:lnSpc>
              <a:spcBef>
                <a:spcPts val="0"/>
              </a:spcBef>
            </a:pPr>
            <a:r>
              <a:rPr lang="en-US" sz="1600" dirty="0"/>
              <a:t>Life and Critical illness</a:t>
            </a:r>
          </a:p>
          <a:p>
            <a:pPr>
              <a:lnSpc>
                <a:spcPct val="120000"/>
              </a:lnSpc>
              <a:spcBef>
                <a:spcPts val="0"/>
              </a:spcBef>
            </a:pPr>
            <a:endParaRPr lang="en-US" sz="1600" dirty="0"/>
          </a:p>
          <a:p>
            <a:pPr marL="0" indent="0">
              <a:buNone/>
            </a:pPr>
            <a:endParaRPr lang="en-US" sz="700" dirty="0"/>
          </a:p>
        </p:txBody>
      </p:sp>
      <p:sp>
        <p:nvSpPr>
          <p:cNvPr id="4" name="Slide Number Placeholder 3">
            <a:extLst>
              <a:ext uri="{FF2B5EF4-FFF2-40B4-BE49-F238E27FC236}">
                <a16:creationId xmlns:a16="http://schemas.microsoft.com/office/drawing/2014/main" id="{3328FABE-EE7C-44F6-956F-D6A3A0F2B134}"/>
              </a:ext>
            </a:extLst>
          </p:cNvPr>
          <p:cNvSpPr>
            <a:spLocks noGrp="1"/>
          </p:cNvSpPr>
          <p:nvPr>
            <p:ph type="sldNum" sz="quarter" idx="12"/>
          </p:nvPr>
        </p:nvSpPr>
        <p:spPr>
          <a:xfrm>
            <a:off x="5781963" y="6410324"/>
            <a:ext cx="46412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7D120-4064-44CE-B801-1EEE300D970D}" type="slidenum">
              <a:rPr lang="en-US" smtClean="0"/>
              <a:pPr/>
              <a:t>21</a:t>
            </a:fld>
            <a:endParaRPr lang="en-US" dirty="0"/>
          </a:p>
        </p:txBody>
      </p:sp>
      <p:sp>
        <p:nvSpPr>
          <p:cNvPr id="5" name="Content Placeholder 2">
            <a:extLst>
              <a:ext uri="{FF2B5EF4-FFF2-40B4-BE49-F238E27FC236}">
                <a16:creationId xmlns:a16="http://schemas.microsoft.com/office/drawing/2014/main" id="{0F87896A-C693-42A4-9160-C02A0074C0B1}"/>
              </a:ext>
            </a:extLst>
          </p:cNvPr>
          <p:cNvSpPr txBox="1">
            <a:spLocks/>
          </p:cNvSpPr>
          <p:nvPr/>
        </p:nvSpPr>
        <p:spPr>
          <a:xfrm>
            <a:off x="5872536" y="772608"/>
            <a:ext cx="6106294" cy="5120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a:t>Fitness Equipment</a:t>
            </a:r>
            <a:endParaRPr lang="en-US" sz="1600" dirty="0"/>
          </a:p>
          <a:p>
            <a:pPr>
              <a:lnSpc>
                <a:spcPct val="120000"/>
              </a:lnSpc>
              <a:spcBef>
                <a:spcPts val="0"/>
              </a:spcBef>
            </a:pPr>
            <a:r>
              <a:rPr lang="en-US" sz="1600" dirty="0"/>
              <a:t>Durable equipment i.e. treadmills, exercise bikes and a universal gym</a:t>
            </a:r>
          </a:p>
          <a:p>
            <a:pPr>
              <a:lnSpc>
                <a:spcPct val="120000"/>
              </a:lnSpc>
              <a:spcBef>
                <a:spcPts val="0"/>
              </a:spcBef>
            </a:pPr>
            <a:r>
              <a:rPr lang="en-US" sz="1600" dirty="0"/>
              <a:t>skates, roller blades, bicycles, tennis racquets, safety helmets, and specialized sports equipment</a:t>
            </a:r>
          </a:p>
          <a:p>
            <a:pPr>
              <a:lnSpc>
                <a:spcPct val="120000"/>
              </a:lnSpc>
              <a:spcBef>
                <a:spcPts val="0"/>
              </a:spcBef>
            </a:pPr>
            <a:r>
              <a:rPr lang="en-US" sz="1600" dirty="0"/>
              <a:t>golf clubs </a:t>
            </a:r>
          </a:p>
          <a:p>
            <a:pPr marL="0" indent="0">
              <a:lnSpc>
                <a:spcPct val="100000"/>
              </a:lnSpc>
              <a:spcBef>
                <a:spcPts val="0"/>
              </a:spcBef>
              <a:buNone/>
            </a:pPr>
            <a:r>
              <a:rPr lang="en-US" sz="1600" b="1" dirty="0"/>
              <a:t>Educational and Personal Development</a:t>
            </a:r>
            <a:endParaRPr lang="en-US" sz="1600" dirty="0"/>
          </a:p>
          <a:p>
            <a:pPr>
              <a:lnSpc>
                <a:spcPct val="100000"/>
              </a:lnSpc>
              <a:spcBef>
                <a:spcPts val="0"/>
              </a:spcBef>
            </a:pPr>
            <a:r>
              <a:rPr lang="en-US" sz="1600" dirty="0"/>
              <a:t>Healthy cooking classes</a:t>
            </a:r>
          </a:p>
          <a:p>
            <a:pPr>
              <a:lnSpc>
                <a:spcPct val="100000"/>
              </a:lnSpc>
              <a:spcBef>
                <a:spcPts val="0"/>
              </a:spcBef>
            </a:pPr>
            <a:r>
              <a:rPr lang="en-US" sz="1600" dirty="0"/>
              <a:t>Tuition fees for university, college or continuing education (includes books)</a:t>
            </a:r>
          </a:p>
          <a:p>
            <a:pPr>
              <a:lnSpc>
                <a:spcPct val="100000"/>
              </a:lnSpc>
              <a:spcBef>
                <a:spcPts val="0"/>
              </a:spcBef>
            </a:pPr>
            <a:r>
              <a:rPr lang="en-US" sz="1600" dirty="0"/>
              <a:t>Language training</a:t>
            </a:r>
          </a:p>
          <a:p>
            <a:pPr>
              <a:lnSpc>
                <a:spcPct val="100000"/>
              </a:lnSpc>
              <a:spcBef>
                <a:spcPts val="0"/>
              </a:spcBef>
            </a:pPr>
            <a:r>
              <a:rPr lang="en-US" sz="1600" dirty="0"/>
              <a:t>Tutoring</a:t>
            </a:r>
          </a:p>
          <a:p>
            <a:pPr>
              <a:lnSpc>
                <a:spcPct val="100000"/>
              </a:lnSpc>
              <a:spcBef>
                <a:spcPts val="0"/>
              </a:spcBef>
            </a:pPr>
            <a:r>
              <a:rPr lang="en-US" sz="1600" dirty="0"/>
              <a:t>Professional membership fees or dues</a:t>
            </a:r>
          </a:p>
          <a:p>
            <a:pPr>
              <a:lnSpc>
                <a:spcPct val="100000"/>
              </a:lnSpc>
              <a:spcBef>
                <a:spcPts val="0"/>
              </a:spcBef>
            </a:pPr>
            <a:r>
              <a:rPr lang="en-US" sz="1600" dirty="0"/>
              <a:t>Hobby and general interest classes</a:t>
            </a:r>
          </a:p>
          <a:p>
            <a:pPr>
              <a:lnSpc>
                <a:spcPct val="100000"/>
              </a:lnSpc>
              <a:spcBef>
                <a:spcPts val="0"/>
              </a:spcBef>
            </a:pPr>
            <a:r>
              <a:rPr lang="en-US" sz="1600" dirty="0"/>
              <a:t>Personal computer and accessories</a:t>
            </a:r>
          </a:p>
          <a:p>
            <a:pPr marL="0" indent="0">
              <a:lnSpc>
                <a:spcPct val="100000"/>
              </a:lnSpc>
              <a:spcBef>
                <a:spcPts val="0"/>
              </a:spcBef>
              <a:buNone/>
            </a:pPr>
            <a:r>
              <a:rPr lang="en-US" sz="1600" b="1" dirty="0"/>
              <a:t>Professional Services </a:t>
            </a:r>
            <a:endParaRPr lang="en-US" sz="1600" dirty="0"/>
          </a:p>
          <a:p>
            <a:pPr>
              <a:lnSpc>
                <a:spcPct val="100000"/>
              </a:lnSpc>
              <a:spcBef>
                <a:spcPts val="0"/>
              </a:spcBef>
            </a:pPr>
            <a:r>
              <a:rPr lang="en-US" sz="1600" dirty="0"/>
              <a:t>Services of professionals for estate planning, financial counselling, tax return preparation and will preparation</a:t>
            </a:r>
          </a:p>
          <a:p>
            <a:pPr marL="0" indent="0">
              <a:lnSpc>
                <a:spcPct val="100000"/>
              </a:lnSpc>
              <a:spcBef>
                <a:spcPts val="0"/>
              </a:spcBef>
              <a:buNone/>
            </a:pPr>
            <a:r>
              <a:rPr lang="en-US" sz="1600" b="1" dirty="0"/>
              <a:t>Miscellaneous</a:t>
            </a:r>
            <a:endParaRPr lang="en-US" sz="1600" dirty="0"/>
          </a:p>
          <a:p>
            <a:pPr>
              <a:lnSpc>
                <a:spcPct val="100000"/>
              </a:lnSpc>
              <a:spcBef>
                <a:spcPts val="0"/>
              </a:spcBef>
            </a:pPr>
            <a:r>
              <a:rPr lang="en-US" sz="1600" dirty="0"/>
              <a:t>Orthopedic mattress or pillow</a:t>
            </a:r>
          </a:p>
        </p:txBody>
      </p:sp>
    </p:spTree>
    <p:extLst>
      <p:ext uri="{BB962C8B-B14F-4D97-AF65-F5344CB8AC3E}">
        <p14:creationId xmlns:p14="http://schemas.microsoft.com/office/powerpoint/2010/main" val="85047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a:cs typeface="ヒラギノ角ゴ Pro W3" pitchFamily="-123" charset="-128"/>
              </a:rPr>
              <a:t>Your Health Care and Personal Spending Account</a:t>
            </a:r>
          </a:p>
        </p:txBody>
      </p:sp>
      <p:sp>
        <p:nvSpPr>
          <p:cNvPr id="58370" name="Content Placeholder 2"/>
          <p:cNvSpPr>
            <a:spLocks noGrp="1"/>
          </p:cNvSpPr>
          <p:nvPr>
            <p:ph idx="1"/>
          </p:nvPr>
        </p:nvSpPr>
        <p:spPr/>
        <p:txBody>
          <a:bodyPr/>
          <a:lstStyle/>
          <a:p>
            <a:pPr>
              <a:buFont typeface="Wingdings" pitchFamily="-123" charset="2"/>
              <a:buNone/>
            </a:pPr>
            <a:r>
              <a:rPr lang="en-US" sz="2400" dirty="0">
                <a:solidFill>
                  <a:srgbClr val="4A536E"/>
                </a:solidFill>
                <a:cs typeface="ヒラギノ角ゴ Pro W3" pitchFamily="-123" charset="-128"/>
              </a:rPr>
              <a:t>The fine print:</a:t>
            </a:r>
          </a:p>
          <a:p>
            <a:r>
              <a:rPr lang="en-US" dirty="0">
                <a:cs typeface="ヒラギノ角ゴ Pro W3" pitchFamily="-123" charset="-128"/>
              </a:rPr>
              <a:t>Flex dollars expire two plan years after deposit</a:t>
            </a:r>
          </a:p>
          <a:p>
            <a:r>
              <a:rPr lang="en-US" dirty="0">
                <a:cs typeface="ヒラギノ角ゴ Pro W3" pitchFamily="-123" charset="-128"/>
              </a:rPr>
              <a:t>You must claim expenses in the year they occur</a:t>
            </a:r>
          </a:p>
          <a:p>
            <a:r>
              <a:rPr lang="en-US" dirty="0">
                <a:cs typeface="ヒラギノ角ゴ Pro W3" pitchFamily="-123" charset="-128"/>
              </a:rPr>
              <a:t>Flex dollars may only be withdrawn to reimburse eligible expenses</a:t>
            </a:r>
          </a:p>
          <a:p>
            <a:r>
              <a:rPr lang="en-US" dirty="0">
                <a:cs typeface="ヒラギノ角ゴ Pro W3" pitchFamily="-123" charset="-128"/>
              </a:rPr>
              <a:t>If your employment with Schlumberger ends or you are transferred outside of Canada, any eligible claims incurred before you leave must be received by Sun Life within 90 days of your last day at work; after that, your HCSA &amp; PSA dollars will be forfeited</a:t>
            </a:r>
          </a:p>
          <a:p>
            <a:endParaRPr lang="en-US" dirty="0">
              <a:cs typeface="ヒラギノ角ゴ Pro W3" pitchFamily="-123" charset="-128"/>
            </a:endParaRPr>
          </a:p>
          <a:p>
            <a:pPr algn="ctr">
              <a:buNone/>
            </a:pPr>
            <a:r>
              <a:rPr lang="en-US" sz="2800" dirty="0">
                <a:solidFill>
                  <a:schemeClr val="accent5">
                    <a:lumMod val="75000"/>
                  </a:schemeClr>
                </a:solidFill>
              </a:rPr>
              <a:t>You have two years!</a:t>
            </a:r>
          </a:p>
          <a:p>
            <a:endParaRPr lang="en-US" dirty="0">
              <a:cs typeface="ヒラギノ角ゴ Pro W3" pitchFamily="-123" charset="-128"/>
            </a:endParaRPr>
          </a:p>
        </p:txBody>
      </p:sp>
    </p:spTree>
    <p:extLst>
      <p:ext uri="{BB962C8B-B14F-4D97-AF65-F5344CB8AC3E}">
        <p14:creationId xmlns:p14="http://schemas.microsoft.com/office/powerpoint/2010/main" val="196252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62" y="3566243"/>
            <a:ext cx="10363200" cy="1362075"/>
          </a:xfrm>
        </p:spPr>
        <p:txBody>
          <a:bodyPr/>
          <a:lstStyle/>
          <a:p>
            <a:pPr algn="ctr"/>
            <a:r>
              <a:rPr lang="en-US"/>
              <a:t>How to select the right benefits for you</a:t>
            </a:r>
            <a:br>
              <a:rPr lang="en-US"/>
            </a:br>
            <a:endParaRPr lang="en-US" dirty="0"/>
          </a:p>
        </p:txBody>
      </p:sp>
      <p:sp>
        <p:nvSpPr>
          <p:cNvPr id="4" name="Slide Number Placeholder 3"/>
          <p:cNvSpPr>
            <a:spLocks noGrp="1"/>
          </p:cNvSpPr>
          <p:nvPr>
            <p:ph type="sldNum" sz="quarter" idx="10"/>
          </p:nvPr>
        </p:nvSpPr>
        <p:spPr>
          <a:xfrm>
            <a:off x="711200" y="6254750"/>
            <a:ext cx="2540000" cy="304800"/>
          </a:xfrm>
        </p:spPr>
        <p:txBody>
          <a:bodyPr/>
          <a:lstStyle/>
          <a:p>
            <a:pPr>
              <a:defRPr/>
            </a:pPr>
            <a:fld id="{CD620A73-0F05-4453-A9A0-65AB6486203A}" type="slidenum">
              <a:rPr lang="en-US" smtClean="0"/>
              <a:pPr>
                <a:defRPr/>
              </a:pPr>
              <a:t>23</a:t>
            </a:fld>
            <a:endParaRPr lang="en-US" dirty="0"/>
          </a:p>
        </p:txBody>
      </p:sp>
    </p:spTree>
    <p:extLst>
      <p:ext uri="{BB962C8B-B14F-4D97-AF65-F5344CB8AC3E}">
        <p14:creationId xmlns:p14="http://schemas.microsoft.com/office/powerpoint/2010/main" val="3225467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29804" y="439261"/>
            <a:ext cx="6586491" cy="1676603"/>
          </a:xfrm>
        </p:spPr>
        <p:txBody>
          <a:bodyPr>
            <a:normAutofit/>
          </a:bodyPr>
          <a:lstStyle/>
          <a:p>
            <a:r>
              <a:rPr lang="en-US" dirty="0"/>
              <a:t>What you need to think about</a:t>
            </a:r>
          </a:p>
        </p:txBody>
      </p:sp>
      <p:pic>
        <p:nvPicPr>
          <p:cNvPr id="9" name="Picture 3" descr="G:\TEAMS\Communications\Graphics\Photos\Photo Subscription Downloads\Health\People\39168553.jpg"/>
          <p:cNvPicPr>
            <a:picLocks noChangeAspect="1" noChangeArrowheads="1"/>
          </p:cNvPicPr>
          <p:nvPr/>
        </p:nvPicPr>
        <p:blipFill rotWithShape="1">
          <a:blip r:embed="rId4" cstate="print"/>
          <a:srcRect r="2" b="1250"/>
          <a:stretch/>
        </p:blipFill>
        <p:spPr bwMode="auto">
          <a:xfrm>
            <a:off x="20" y="10"/>
            <a:ext cx="4635571" cy="6857990"/>
          </a:xfrm>
          <a:prstGeom prst="rect">
            <a:avLst/>
          </a:prstGeom>
          <a:effectLst/>
        </p:spPr>
      </p:pic>
      <p:sp>
        <p:nvSpPr>
          <p:cNvPr id="7" name="Content Placeholder 6"/>
          <p:cNvSpPr>
            <a:spLocks noGrp="1"/>
          </p:cNvSpPr>
          <p:nvPr>
            <p:ph idx="1"/>
          </p:nvPr>
        </p:nvSpPr>
        <p:spPr>
          <a:xfrm>
            <a:off x="5072309" y="1939637"/>
            <a:ext cx="6586489" cy="3785419"/>
          </a:xfrm>
        </p:spPr>
        <p:txBody>
          <a:bodyPr>
            <a:normAutofit/>
          </a:bodyPr>
          <a:lstStyle/>
          <a:p>
            <a:pPr marL="0" indent="0">
              <a:buNone/>
            </a:pPr>
            <a:r>
              <a:rPr lang="en-US" sz="2400" b="1" dirty="0"/>
              <a:t>Health and Dental</a:t>
            </a:r>
          </a:p>
          <a:p>
            <a:r>
              <a:rPr lang="en-US" sz="2400" dirty="0"/>
              <a:t>Look at this year’s claims</a:t>
            </a:r>
          </a:p>
          <a:p>
            <a:r>
              <a:rPr lang="en-US" sz="2400" dirty="0"/>
              <a:t>Think about what’s changed</a:t>
            </a:r>
          </a:p>
          <a:p>
            <a:pPr lvl="1"/>
            <a:r>
              <a:rPr lang="en-US" sz="2400" dirty="0"/>
              <a:t>Chronic conditions?</a:t>
            </a:r>
          </a:p>
          <a:p>
            <a:pPr lvl="1"/>
            <a:r>
              <a:rPr lang="en-US" sz="2400" dirty="0"/>
              <a:t>The need for major dental work?</a:t>
            </a:r>
          </a:p>
          <a:p>
            <a:pPr lvl="1"/>
            <a:r>
              <a:rPr lang="en-US" sz="2400" dirty="0"/>
              <a:t>Orthodontia planned?</a:t>
            </a:r>
          </a:p>
          <a:p>
            <a:r>
              <a:rPr lang="en-US" sz="2400" dirty="0"/>
              <a:t>Talk to your doctor and dentist</a:t>
            </a:r>
          </a:p>
          <a:p>
            <a:endParaRPr lang="en-US" sz="2400" dirty="0"/>
          </a:p>
          <a:p>
            <a:endParaRPr lang="en-US" sz="2400" dirty="0"/>
          </a:p>
        </p:txBody>
      </p:sp>
    </p:spTree>
    <p:custDataLst>
      <p:tags r:id="rId1"/>
    </p:custDataLst>
    <p:extLst>
      <p:ext uri="{BB962C8B-B14F-4D97-AF65-F5344CB8AC3E}">
        <p14:creationId xmlns:p14="http://schemas.microsoft.com/office/powerpoint/2010/main" val="172277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65430" y="629266"/>
            <a:ext cx="6586491" cy="1676603"/>
          </a:xfrm>
        </p:spPr>
        <p:txBody>
          <a:bodyPr>
            <a:normAutofit/>
          </a:bodyPr>
          <a:lstStyle/>
          <a:p>
            <a:r>
              <a:rPr lang="en-US" dirty="0"/>
              <a:t>What you need to think about </a:t>
            </a:r>
            <a:r>
              <a:rPr lang="en-US" i="1" dirty="0"/>
              <a:t>(continued)</a:t>
            </a:r>
          </a:p>
        </p:txBody>
      </p:sp>
      <p:pic>
        <p:nvPicPr>
          <p:cNvPr id="8" name="Picture 5" descr="G:\TEAMS\Communications\Graphics\Photos\Photo Subscription Downloads\People_Casual\Family\63276409.jpg"/>
          <p:cNvPicPr>
            <a:picLocks noChangeAspect="1" noChangeArrowheads="1"/>
          </p:cNvPicPr>
          <p:nvPr/>
        </p:nvPicPr>
        <p:blipFill rotWithShape="1">
          <a:blip r:embed="rId4" cstate="print"/>
          <a:srcRect r="2" b="1250"/>
          <a:stretch/>
        </p:blipFill>
        <p:spPr bwMode="auto">
          <a:xfrm>
            <a:off x="20" y="10"/>
            <a:ext cx="4635571" cy="6857990"/>
          </a:xfrm>
          <a:prstGeom prst="rect">
            <a:avLst/>
          </a:prstGeom>
          <a:effectLst/>
        </p:spPr>
      </p:pic>
      <p:sp>
        <p:nvSpPr>
          <p:cNvPr id="7" name="Content Placeholder 6"/>
          <p:cNvSpPr>
            <a:spLocks noGrp="1"/>
          </p:cNvSpPr>
          <p:nvPr>
            <p:ph idx="1"/>
          </p:nvPr>
        </p:nvSpPr>
        <p:spPr>
          <a:xfrm>
            <a:off x="4965430" y="2212769"/>
            <a:ext cx="7093220" cy="3785419"/>
          </a:xfrm>
        </p:spPr>
        <p:txBody>
          <a:bodyPr>
            <a:normAutofit/>
          </a:bodyPr>
          <a:lstStyle/>
          <a:p>
            <a:pPr marL="0" indent="0">
              <a:buNone/>
            </a:pPr>
            <a:r>
              <a:rPr lang="en-US" sz="2400" b="1" dirty="0"/>
              <a:t>Life and Accident Coverage</a:t>
            </a:r>
          </a:p>
          <a:p>
            <a:r>
              <a:rPr lang="en-US" sz="2400" dirty="0"/>
              <a:t>Think about your current financial obligations</a:t>
            </a:r>
          </a:p>
          <a:p>
            <a:r>
              <a:rPr lang="en-US" sz="2400" dirty="0"/>
              <a:t>Determine what your future income needs will be </a:t>
            </a:r>
          </a:p>
          <a:p>
            <a:r>
              <a:rPr lang="en-US" sz="2400" dirty="0"/>
              <a:t>What would your family need if you weren’t there?</a:t>
            </a:r>
          </a:p>
          <a:p>
            <a:r>
              <a:rPr lang="en-US" sz="2400" dirty="0"/>
              <a:t>Consider other insurance coverage you may have</a:t>
            </a:r>
          </a:p>
          <a:p>
            <a:endParaRPr lang="en-US" sz="2400" dirty="0"/>
          </a:p>
          <a:p>
            <a:endParaRPr lang="en-US" sz="2400" dirty="0"/>
          </a:p>
        </p:txBody>
      </p:sp>
    </p:spTree>
    <p:custDataLst>
      <p:tags r:id="rId1"/>
    </p:custDataLst>
    <p:extLst>
      <p:ext uri="{BB962C8B-B14F-4D97-AF65-F5344CB8AC3E}">
        <p14:creationId xmlns:p14="http://schemas.microsoft.com/office/powerpoint/2010/main" val="332738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65430" y="629266"/>
            <a:ext cx="6586491" cy="1676603"/>
          </a:xfrm>
        </p:spPr>
        <p:txBody>
          <a:bodyPr>
            <a:normAutofit/>
          </a:bodyPr>
          <a:lstStyle/>
          <a:p>
            <a:r>
              <a:rPr lang="en-US" dirty="0"/>
              <a:t>What you need to think about </a:t>
            </a:r>
            <a:r>
              <a:rPr lang="en-US" i="1" dirty="0"/>
              <a:t>(continued)</a:t>
            </a:r>
          </a:p>
        </p:txBody>
      </p:sp>
      <p:pic>
        <p:nvPicPr>
          <p:cNvPr id="6" name="Picture 2" descr="G:\TEAMS\Communications\Graphics\Photos\Photo Subscription Downloads\Health\People\87500612.jpg"/>
          <p:cNvPicPr>
            <a:picLocks noChangeAspect="1" noChangeArrowheads="1"/>
          </p:cNvPicPr>
          <p:nvPr/>
        </p:nvPicPr>
        <p:blipFill rotWithShape="1">
          <a:blip r:embed="rId4" cstate="print"/>
          <a:srcRect b="1618"/>
          <a:stretch/>
        </p:blipFill>
        <p:spPr bwMode="auto">
          <a:xfrm>
            <a:off x="20" y="10"/>
            <a:ext cx="4635571" cy="6857990"/>
          </a:xfrm>
          <a:prstGeom prst="rect">
            <a:avLst/>
          </a:prstGeom>
          <a:effectLst/>
        </p:spPr>
      </p:pic>
      <p:sp>
        <p:nvSpPr>
          <p:cNvPr id="7" name="Content Placeholder 6"/>
          <p:cNvSpPr>
            <a:spLocks noGrp="1"/>
          </p:cNvSpPr>
          <p:nvPr>
            <p:ph idx="1"/>
          </p:nvPr>
        </p:nvSpPr>
        <p:spPr>
          <a:xfrm>
            <a:off x="4965431" y="2438400"/>
            <a:ext cx="6779265" cy="3785419"/>
          </a:xfrm>
        </p:spPr>
        <p:txBody>
          <a:bodyPr>
            <a:normAutofit/>
          </a:bodyPr>
          <a:lstStyle/>
          <a:p>
            <a:pPr marL="0" indent="0">
              <a:buNone/>
            </a:pPr>
            <a:r>
              <a:rPr lang="en-US" sz="2400" b="1" dirty="0"/>
              <a:t>Long-Term Disability</a:t>
            </a:r>
          </a:p>
          <a:p>
            <a:r>
              <a:rPr lang="en-US" sz="2400" dirty="0"/>
              <a:t>Think about your current financial obligations</a:t>
            </a:r>
          </a:p>
          <a:p>
            <a:r>
              <a:rPr lang="en-US" sz="2400" dirty="0"/>
              <a:t>Consider other family income</a:t>
            </a:r>
          </a:p>
          <a:p>
            <a:r>
              <a:rPr lang="en-US" sz="2400" dirty="0"/>
              <a:t>Determine what your future income needs will be </a:t>
            </a:r>
          </a:p>
          <a:p>
            <a:endParaRPr lang="en-US" sz="2400" dirty="0"/>
          </a:p>
          <a:p>
            <a:endParaRPr lang="en-US" sz="2400" dirty="0"/>
          </a:p>
        </p:txBody>
      </p:sp>
    </p:spTree>
    <p:custDataLst>
      <p:tags r:id="rId1"/>
    </p:custDataLst>
    <p:extLst>
      <p:ext uri="{BB962C8B-B14F-4D97-AF65-F5344CB8AC3E}">
        <p14:creationId xmlns:p14="http://schemas.microsoft.com/office/powerpoint/2010/main" val="267154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dirty="0">
                <a:cs typeface="ヒラギノ角ゴ Pro W3" pitchFamily="-123" charset="-128"/>
              </a:rPr>
              <a:t>Coordinating Your Benefits</a:t>
            </a:r>
          </a:p>
        </p:txBody>
      </p:sp>
      <p:sp>
        <p:nvSpPr>
          <p:cNvPr id="64514" name="Content Placeholder 4"/>
          <p:cNvSpPr>
            <a:spLocks noGrp="1"/>
          </p:cNvSpPr>
          <p:nvPr>
            <p:ph idx="1"/>
          </p:nvPr>
        </p:nvSpPr>
        <p:spPr>
          <a:xfrm>
            <a:off x="695434" y="1589689"/>
            <a:ext cx="9000359" cy="2320159"/>
          </a:xfrm>
        </p:spPr>
        <p:txBody>
          <a:bodyPr/>
          <a:lstStyle/>
          <a:p>
            <a:r>
              <a:rPr lang="en-US" dirty="0">
                <a:cs typeface="ヒラギノ角ゴ Pro W3" pitchFamily="-123" charset="-128"/>
              </a:rPr>
              <a:t>Does your spouse have a benefit plan?</a:t>
            </a:r>
          </a:p>
          <a:p>
            <a:r>
              <a:rPr lang="en-US" dirty="0">
                <a:cs typeface="ヒラギノ角ゴ Pro W3" pitchFamily="-123" charset="-128"/>
              </a:rPr>
              <a:t>Receive up to 100% coverage by coordinating your two plans</a:t>
            </a:r>
          </a:p>
          <a:p>
            <a:r>
              <a:rPr lang="en-US" dirty="0">
                <a:cs typeface="ヒラギノ角ゴ Pro W3" pitchFamily="-123" charset="-128"/>
              </a:rPr>
              <a:t>By choosing a lower option with a less expensive price tag, you’ll have more flex dollars to direct elsewhere or deposit into your HCSA/PSA.</a:t>
            </a:r>
          </a:p>
          <a:p>
            <a:endParaRPr lang="en-US" dirty="0">
              <a:cs typeface="ヒラギノ角ゴ Pro W3" pitchFamily="-123" charset="-128"/>
            </a:endParaRPr>
          </a:p>
          <a:p>
            <a:endParaRPr lang="en-US" dirty="0">
              <a:cs typeface="ヒラギノ角ゴ Pro W3" pitchFamily="-123" charset="-128"/>
            </a:endParaRPr>
          </a:p>
        </p:txBody>
      </p:sp>
    </p:spTree>
    <p:extLst>
      <p:ext uri="{BB962C8B-B14F-4D97-AF65-F5344CB8AC3E}">
        <p14:creationId xmlns:p14="http://schemas.microsoft.com/office/powerpoint/2010/main" val="144898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you need to think about </a:t>
            </a:r>
            <a:r>
              <a:rPr lang="en-US" sz="1800" i="1" dirty="0"/>
              <a:t>(continued)</a:t>
            </a:r>
          </a:p>
        </p:txBody>
      </p:sp>
      <p:sp>
        <p:nvSpPr>
          <p:cNvPr id="7" name="Content Placeholder 6"/>
          <p:cNvSpPr>
            <a:spLocks noGrp="1"/>
          </p:cNvSpPr>
          <p:nvPr>
            <p:ph idx="1"/>
          </p:nvPr>
        </p:nvSpPr>
        <p:spPr>
          <a:xfrm>
            <a:off x="884621" y="1447800"/>
            <a:ext cx="10871200" cy="4343400"/>
          </a:xfrm>
        </p:spPr>
        <p:txBody>
          <a:bodyPr/>
          <a:lstStyle/>
          <a:p>
            <a:pPr marL="0" indent="0">
              <a:buNone/>
            </a:pPr>
            <a:r>
              <a:rPr lang="en-US" sz="2400" b="1" dirty="0">
                <a:solidFill>
                  <a:srgbClr val="737EA1"/>
                </a:solidFill>
              </a:rPr>
              <a:t>Taxable Benefits</a:t>
            </a:r>
          </a:p>
          <a:p>
            <a:r>
              <a:rPr lang="en-US" dirty="0"/>
              <a:t>Premiums on a number of benefits are taxable</a:t>
            </a:r>
          </a:p>
          <a:p>
            <a:r>
              <a:rPr lang="en-US" dirty="0"/>
              <a:t>You’ll see the amount on your pay slip</a:t>
            </a:r>
          </a:p>
          <a:p>
            <a:r>
              <a:rPr lang="en-US" dirty="0"/>
              <a:t>You pay tax on:</a:t>
            </a:r>
          </a:p>
          <a:p>
            <a:pPr lvl="1"/>
            <a:r>
              <a:rPr lang="en-US" dirty="0"/>
              <a:t>Flex dollars used to pay for life insurance</a:t>
            </a:r>
          </a:p>
          <a:p>
            <a:pPr lvl="1"/>
            <a:r>
              <a:rPr lang="en-US" dirty="0"/>
              <a:t>Flex dollars used to pay for accident insurance</a:t>
            </a:r>
          </a:p>
          <a:p>
            <a:pPr lvl="1"/>
            <a:r>
              <a:rPr lang="en-US" dirty="0"/>
              <a:t>Business travel accident insurance premiums</a:t>
            </a:r>
          </a:p>
          <a:p>
            <a:pPr lvl="1"/>
            <a:r>
              <a:rPr lang="en-US" dirty="0"/>
              <a:t>Personal Spending Account reimbursements</a:t>
            </a:r>
          </a:p>
          <a:p>
            <a:pPr lvl="1"/>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78102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75" y="3728475"/>
            <a:ext cx="10363200" cy="1362075"/>
          </a:xfrm>
        </p:spPr>
        <p:txBody>
          <a:bodyPr/>
          <a:lstStyle/>
          <a:p>
            <a:r>
              <a:rPr lang="en-US" b="1" dirty="0"/>
              <a:t>How to Enroll</a:t>
            </a:r>
          </a:p>
        </p:txBody>
      </p:sp>
    </p:spTree>
    <p:extLst>
      <p:ext uri="{BB962C8B-B14F-4D97-AF65-F5344CB8AC3E}">
        <p14:creationId xmlns:p14="http://schemas.microsoft.com/office/powerpoint/2010/main" val="211163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New to Canada?</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620A73-0F05-4453-A9A0-65AB6486203A}" type="slidenum">
              <a:rPr lang="en-US" smtClean="0"/>
              <a:pPr>
                <a:defRPr/>
              </a:pPr>
              <a:t>3</a:t>
            </a:fld>
            <a:endParaRPr lang="en-US" dirty="0"/>
          </a:p>
        </p:txBody>
      </p:sp>
    </p:spTree>
    <p:extLst>
      <p:ext uri="{BB962C8B-B14F-4D97-AF65-F5344CB8AC3E}">
        <p14:creationId xmlns:p14="http://schemas.microsoft.com/office/powerpoint/2010/main" val="3874975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697" y="401857"/>
            <a:ext cx="8153400" cy="685800"/>
          </a:xfrm>
        </p:spPr>
        <p:txBody>
          <a:bodyPr/>
          <a:lstStyle/>
          <a:p>
            <a:r>
              <a:rPr lang="en-US" dirty="0"/>
              <a:t>How to Enroll</a:t>
            </a:r>
            <a:endParaRPr lang="en-US" i="1" dirty="0"/>
          </a:p>
        </p:txBody>
      </p:sp>
      <p:sp>
        <p:nvSpPr>
          <p:cNvPr id="6" name="Rectangle 5">
            <a:extLst>
              <a:ext uri="{FF2B5EF4-FFF2-40B4-BE49-F238E27FC236}">
                <a16:creationId xmlns:a16="http://schemas.microsoft.com/office/drawing/2014/main" id="{FF85DC1D-36E5-468B-B806-2B9E699E8703}"/>
              </a:ext>
            </a:extLst>
          </p:cNvPr>
          <p:cNvSpPr/>
          <p:nvPr/>
        </p:nvSpPr>
        <p:spPr>
          <a:xfrm>
            <a:off x="0" y="1181128"/>
            <a:ext cx="11887200" cy="461665"/>
          </a:xfrm>
          <a:prstGeom prst="rect">
            <a:avLst/>
          </a:prstGeom>
        </p:spPr>
        <p:txBody>
          <a:bodyPr wrap="square">
            <a:spAutoFit/>
          </a:bodyPr>
          <a:lstStyle/>
          <a:p>
            <a:pPr lvl="1"/>
            <a:r>
              <a:rPr lang="en-US" altLang="en-US" b="1" dirty="0">
                <a:solidFill>
                  <a:srgbClr val="737EA1"/>
                </a:solidFill>
                <a:latin typeface="+mn-lt"/>
                <a:ea typeface="+mn-ea"/>
              </a:rPr>
              <a:t>Step 1: Go to Enrollment Central </a:t>
            </a:r>
            <a:r>
              <a:rPr lang="en-US" altLang="en-US" b="1" dirty="0">
                <a:solidFill>
                  <a:srgbClr val="737EA1"/>
                </a:solidFill>
                <a:latin typeface="+mn-lt"/>
                <a:ea typeface="+mn-ea"/>
                <a:hlinkClick r:id="rId4"/>
              </a:rPr>
              <a:t>https://slb-benefits.ca</a:t>
            </a:r>
            <a:r>
              <a:rPr lang="en-US" altLang="en-US" b="1" dirty="0">
                <a:solidFill>
                  <a:srgbClr val="737EA1"/>
                </a:solidFill>
                <a:latin typeface="+mn-lt"/>
                <a:ea typeface="+mn-ea"/>
              </a:rPr>
              <a:t> and click ‘Employee Self Service’</a:t>
            </a:r>
          </a:p>
        </p:txBody>
      </p:sp>
      <p:pic>
        <p:nvPicPr>
          <p:cNvPr id="3" name="Picture 2">
            <a:extLst>
              <a:ext uri="{FF2B5EF4-FFF2-40B4-BE49-F238E27FC236}">
                <a16:creationId xmlns:a16="http://schemas.microsoft.com/office/drawing/2014/main" id="{380ED658-D55B-4A75-969B-B2995DCDC1C8}"/>
              </a:ext>
            </a:extLst>
          </p:cNvPr>
          <p:cNvPicPr>
            <a:picLocks noChangeAspect="1"/>
          </p:cNvPicPr>
          <p:nvPr/>
        </p:nvPicPr>
        <p:blipFill>
          <a:blip r:embed="rId5"/>
          <a:stretch>
            <a:fillRect/>
          </a:stretch>
        </p:blipFill>
        <p:spPr>
          <a:xfrm>
            <a:off x="225984" y="2030304"/>
            <a:ext cx="11435231" cy="3704896"/>
          </a:xfrm>
          <a:prstGeom prst="rect">
            <a:avLst/>
          </a:prstGeom>
        </p:spPr>
      </p:pic>
    </p:spTree>
    <p:custDataLst>
      <p:tags r:id="rId1"/>
    </p:custDataLst>
    <p:extLst>
      <p:ext uri="{BB962C8B-B14F-4D97-AF65-F5344CB8AC3E}">
        <p14:creationId xmlns:p14="http://schemas.microsoft.com/office/powerpoint/2010/main" val="7467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CCB755-0C4E-4590-9E10-934B57C6979E}"/>
              </a:ext>
            </a:extLst>
          </p:cNvPr>
          <p:cNvSpPr>
            <a:spLocks noGrp="1"/>
          </p:cNvSpPr>
          <p:nvPr>
            <p:ph type="sldNum" sz="quarter" idx="10"/>
          </p:nvPr>
        </p:nvSpPr>
        <p:spPr/>
        <p:txBody>
          <a:bodyPr/>
          <a:lstStyle/>
          <a:p>
            <a:pPr>
              <a:defRPr/>
            </a:pPr>
            <a:fld id="{9AFF8058-AA38-4231-841C-353D0F138553}" type="slidenum">
              <a:rPr lang="en-US" smtClean="0"/>
              <a:pPr>
                <a:defRPr/>
              </a:pPr>
              <a:t>31</a:t>
            </a:fld>
            <a:endParaRPr lang="en-US" dirty="0"/>
          </a:p>
        </p:txBody>
      </p:sp>
      <p:sp>
        <p:nvSpPr>
          <p:cNvPr id="6" name="Content Placeholder 2">
            <a:extLst>
              <a:ext uri="{FF2B5EF4-FFF2-40B4-BE49-F238E27FC236}">
                <a16:creationId xmlns:a16="http://schemas.microsoft.com/office/drawing/2014/main" id="{735EA4BA-196A-4208-BACC-55FE9E522BF1}"/>
              </a:ext>
            </a:extLst>
          </p:cNvPr>
          <p:cNvSpPr txBox="1">
            <a:spLocks/>
          </p:cNvSpPr>
          <p:nvPr/>
        </p:nvSpPr>
        <p:spPr bwMode="auto">
          <a:xfrm>
            <a:off x="1756230" y="1429533"/>
            <a:ext cx="8787593"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123" charset="2"/>
              <a:buChar char="§"/>
              <a:defRPr sz="2800">
                <a:solidFill>
                  <a:srgbClr val="000000"/>
                </a:solidFill>
                <a:latin typeface="+mn-lt"/>
                <a:ea typeface="+mn-ea"/>
                <a:cs typeface="ヒラギノ角ゴ Pro W3"/>
              </a:defRPr>
            </a:lvl1pPr>
            <a:lvl2pPr marL="742950" indent="-285750" algn="l" rtl="0" eaLnBrk="0" fontAlgn="base" hangingPunct="0">
              <a:spcBef>
                <a:spcPct val="20000"/>
              </a:spcBef>
              <a:spcAft>
                <a:spcPct val="0"/>
              </a:spcAft>
              <a:buClr>
                <a:schemeClr val="accent2"/>
              </a:buClr>
              <a:buFont typeface="Wingdings" pitchFamily="-123" charset="2"/>
              <a:buChar char="§"/>
              <a:defRPr sz="2400">
                <a:solidFill>
                  <a:srgbClr val="000000"/>
                </a:solidFill>
                <a:latin typeface="+mn-lt"/>
                <a:ea typeface="+mn-ea"/>
                <a:cs typeface="ヒラギノ角ゴ Pro W3"/>
              </a:defRPr>
            </a:lvl2pPr>
            <a:lvl3pPr marL="1085850" indent="-228600" algn="l" rtl="0" eaLnBrk="0" fontAlgn="base" hangingPunct="0">
              <a:spcBef>
                <a:spcPct val="20000"/>
              </a:spcBef>
              <a:spcAft>
                <a:spcPct val="0"/>
              </a:spcAft>
              <a:buClr>
                <a:schemeClr val="tx1"/>
              </a:buClr>
              <a:buFont typeface="Wingdings" pitchFamily="-123" charset="2"/>
              <a:buChar char="§"/>
              <a:defRPr sz="2000">
                <a:solidFill>
                  <a:schemeClr val="tx1"/>
                </a:solidFill>
                <a:latin typeface="+mn-lt"/>
                <a:ea typeface="+mn-ea"/>
                <a:cs typeface="ヒラギノ角ゴ Pro W3"/>
              </a:defRPr>
            </a:lvl3pPr>
            <a:lvl4pPr marL="1428750" indent="-228600" algn="l" rtl="0" eaLnBrk="0" fontAlgn="base" hangingPunct="0">
              <a:spcBef>
                <a:spcPct val="20000"/>
              </a:spcBef>
              <a:spcAft>
                <a:spcPct val="0"/>
              </a:spcAft>
              <a:buClr>
                <a:schemeClr val="accent1"/>
              </a:buClr>
              <a:buFont typeface="Wingdings" pitchFamily="-123" charset="2"/>
              <a:buChar char="§"/>
              <a:defRPr sz="1800">
                <a:solidFill>
                  <a:schemeClr val="tx1"/>
                </a:solidFill>
                <a:latin typeface="+mn-lt"/>
                <a:ea typeface="+mn-ea"/>
                <a:cs typeface="ヒラギノ角ゴ Pro W3"/>
              </a:defRPr>
            </a:lvl4pPr>
            <a:lvl5pPr marL="1771650" indent="-228600" algn="l" rtl="0" eaLnBrk="0" fontAlgn="base" hangingPunct="0">
              <a:spcBef>
                <a:spcPct val="20000"/>
              </a:spcBef>
              <a:spcAft>
                <a:spcPct val="0"/>
              </a:spcAft>
              <a:buClr>
                <a:schemeClr val="accent2"/>
              </a:buClr>
              <a:buFont typeface="Wingdings" pitchFamily="-123" charset="2"/>
              <a:buChar char="§"/>
              <a:defRPr sz="1800">
                <a:solidFill>
                  <a:schemeClr val="tx1"/>
                </a:solidFill>
                <a:latin typeface="+mn-lt"/>
                <a:ea typeface="+mn-ea"/>
                <a:cs typeface="ヒラギノ角ゴ Pro W3"/>
              </a:defRPr>
            </a:lvl5pPr>
            <a:lvl6pPr marL="2228850" indent="-228600" algn="l" rtl="0" fontAlgn="base">
              <a:spcBef>
                <a:spcPct val="20000"/>
              </a:spcBef>
              <a:spcAft>
                <a:spcPct val="0"/>
              </a:spcAft>
              <a:buClr>
                <a:schemeClr val="accent2"/>
              </a:buClr>
              <a:buFont typeface="Wingdings" charset="2"/>
              <a:buChar char="§"/>
              <a:defRPr sz="1800">
                <a:solidFill>
                  <a:schemeClr val="tx1"/>
                </a:solidFill>
                <a:latin typeface="+mn-lt"/>
                <a:ea typeface="+mn-ea"/>
              </a:defRPr>
            </a:lvl6pPr>
            <a:lvl7pPr marL="2686050" indent="-228600" algn="l" rtl="0" fontAlgn="base">
              <a:spcBef>
                <a:spcPct val="20000"/>
              </a:spcBef>
              <a:spcAft>
                <a:spcPct val="0"/>
              </a:spcAft>
              <a:buClr>
                <a:schemeClr val="accent2"/>
              </a:buClr>
              <a:buFont typeface="Wingdings" charset="2"/>
              <a:buChar char="§"/>
              <a:defRPr sz="1800">
                <a:solidFill>
                  <a:schemeClr val="tx1"/>
                </a:solidFill>
                <a:latin typeface="+mn-lt"/>
                <a:ea typeface="+mn-ea"/>
              </a:defRPr>
            </a:lvl7pPr>
            <a:lvl8pPr marL="3143250" indent="-228600" algn="l" rtl="0" fontAlgn="base">
              <a:spcBef>
                <a:spcPct val="20000"/>
              </a:spcBef>
              <a:spcAft>
                <a:spcPct val="0"/>
              </a:spcAft>
              <a:buClr>
                <a:schemeClr val="accent2"/>
              </a:buClr>
              <a:buFont typeface="Wingdings" charset="2"/>
              <a:buChar char="§"/>
              <a:defRPr sz="1800">
                <a:solidFill>
                  <a:schemeClr val="tx1"/>
                </a:solidFill>
                <a:latin typeface="+mn-lt"/>
                <a:ea typeface="+mn-ea"/>
              </a:defRPr>
            </a:lvl8pPr>
            <a:lvl9pPr marL="3600450" indent="-228600" algn="l" rtl="0" fontAlgn="base">
              <a:spcBef>
                <a:spcPct val="20000"/>
              </a:spcBef>
              <a:spcAft>
                <a:spcPct val="0"/>
              </a:spcAft>
              <a:buClr>
                <a:schemeClr val="accent2"/>
              </a:buClr>
              <a:buFont typeface="Wingdings" charset="2"/>
              <a:buChar char="§"/>
              <a:defRPr sz="1800">
                <a:solidFill>
                  <a:schemeClr val="tx1"/>
                </a:solidFill>
                <a:latin typeface="+mn-lt"/>
                <a:ea typeface="+mn-ea"/>
              </a:defRPr>
            </a:lvl9pPr>
          </a:lstStyle>
          <a:p>
            <a:pPr marL="0" indent="0">
              <a:buNone/>
            </a:pPr>
            <a:r>
              <a:rPr lang="en-US" sz="2400" b="1" kern="0" dirty="0"/>
              <a:t>SLB Computer</a:t>
            </a:r>
            <a:r>
              <a:rPr lang="en-US" sz="2400" kern="0" dirty="0"/>
              <a:t>	</a:t>
            </a:r>
            <a:r>
              <a:rPr lang="en-US" sz="2400" b="1" kern="0" dirty="0"/>
              <a:t>Home Computer</a:t>
            </a:r>
            <a:r>
              <a:rPr lang="en-US" sz="2400" kern="0" dirty="0"/>
              <a:t>	   </a:t>
            </a:r>
            <a:r>
              <a:rPr lang="en-US" sz="2400" b="1" kern="0" dirty="0"/>
              <a:t>Mobile App</a:t>
            </a:r>
          </a:p>
          <a:p>
            <a:pPr marL="0" indent="0">
              <a:buNone/>
            </a:pPr>
            <a:r>
              <a:rPr lang="en-US" sz="1800" kern="0" dirty="0"/>
              <a:t>Single Sign On (SSO) 	Sign in using your LDAP 	     Sign in using your</a:t>
            </a:r>
          </a:p>
          <a:p>
            <a:pPr marL="0" indent="0">
              <a:buNone/>
            </a:pPr>
            <a:r>
              <a:rPr lang="en-US" sz="1800" kern="0" dirty="0"/>
              <a:t>no log in credentials 	and password		     GIN and PIN</a:t>
            </a:r>
          </a:p>
          <a:p>
            <a:pPr marL="0" indent="0">
              <a:buNone/>
            </a:pPr>
            <a:r>
              <a:rPr lang="en-US" sz="1800" kern="0" dirty="0"/>
              <a:t>						     (App Name – </a:t>
            </a:r>
            <a:r>
              <a:rPr lang="en-US" sz="1800" kern="0" dirty="0" err="1"/>
              <a:t>Flexplus</a:t>
            </a:r>
            <a:r>
              <a:rPr lang="en-US" sz="1800" kern="0" dirty="0"/>
              <a:t>)</a:t>
            </a:r>
          </a:p>
          <a:p>
            <a:pPr marL="0" indent="0">
              <a:buNone/>
            </a:pPr>
            <a:r>
              <a:rPr lang="en-US" sz="1800" kern="0" dirty="0"/>
              <a:t>						     Employer name: SLB </a:t>
            </a:r>
          </a:p>
          <a:p>
            <a:pPr marL="0" indent="0">
              <a:buNone/>
            </a:pPr>
            <a:endParaRPr lang="en-US" sz="1200" kern="0" dirty="0"/>
          </a:p>
          <a:p>
            <a:pPr marL="0" indent="0">
              <a:buNone/>
            </a:pPr>
            <a:endParaRPr lang="en-US" sz="1200" kern="0" dirty="0"/>
          </a:p>
        </p:txBody>
      </p:sp>
      <p:pic>
        <p:nvPicPr>
          <p:cNvPr id="7" name="Picture 6">
            <a:extLst>
              <a:ext uri="{FF2B5EF4-FFF2-40B4-BE49-F238E27FC236}">
                <a16:creationId xmlns:a16="http://schemas.microsoft.com/office/drawing/2014/main" id="{6B63114E-AFCE-4616-9DD5-66C5F4DDBD71}"/>
              </a:ext>
            </a:extLst>
          </p:cNvPr>
          <p:cNvPicPr>
            <a:picLocks noChangeAspect="1"/>
          </p:cNvPicPr>
          <p:nvPr/>
        </p:nvPicPr>
        <p:blipFill>
          <a:blip r:embed="rId3"/>
          <a:stretch>
            <a:fillRect/>
          </a:stretch>
        </p:blipFill>
        <p:spPr>
          <a:xfrm>
            <a:off x="4756035" y="2752968"/>
            <a:ext cx="2299433" cy="2123116"/>
          </a:xfrm>
          <a:prstGeom prst="rect">
            <a:avLst/>
          </a:prstGeom>
        </p:spPr>
      </p:pic>
      <p:pic>
        <p:nvPicPr>
          <p:cNvPr id="8" name="Picture 7">
            <a:extLst>
              <a:ext uri="{FF2B5EF4-FFF2-40B4-BE49-F238E27FC236}">
                <a16:creationId xmlns:a16="http://schemas.microsoft.com/office/drawing/2014/main" id="{0B879F57-6DC0-4786-B0FF-7394AFFCA9DE}"/>
              </a:ext>
            </a:extLst>
          </p:cNvPr>
          <p:cNvPicPr>
            <a:picLocks noChangeAspect="1"/>
          </p:cNvPicPr>
          <p:nvPr/>
        </p:nvPicPr>
        <p:blipFill>
          <a:blip r:embed="rId4"/>
          <a:stretch>
            <a:fillRect/>
          </a:stretch>
        </p:blipFill>
        <p:spPr>
          <a:xfrm>
            <a:off x="8005958" y="3453879"/>
            <a:ext cx="1771650" cy="2105025"/>
          </a:xfrm>
          <a:prstGeom prst="rect">
            <a:avLst/>
          </a:prstGeom>
        </p:spPr>
      </p:pic>
      <p:sp>
        <p:nvSpPr>
          <p:cNvPr id="12" name="Title 1">
            <a:extLst>
              <a:ext uri="{FF2B5EF4-FFF2-40B4-BE49-F238E27FC236}">
                <a16:creationId xmlns:a16="http://schemas.microsoft.com/office/drawing/2014/main" id="{6D815DE8-25D8-4B84-840F-F10FAD1CFC09}"/>
              </a:ext>
            </a:extLst>
          </p:cNvPr>
          <p:cNvSpPr txBox="1">
            <a:spLocks/>
          </p:cNvSpPr>
          <p:nvPr/>
        </p:nvSpPr>
        <p:spPr bwMode="auto">
          <a:xfrm>
            <a:off x="2057400" y="954084"/>
            <a:ext cx="8153400" cy="2494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ヒラギノ角ゴ Pro W3"/>
              </a:defRPr>
            </a:lvl1pPr>
            <a:lvl2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2pPr>
            <a:lvl3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3pPr>
            <a:lvl4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4pPr>
            <a:lvl5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5pPr>
            <a:lvl6pPr marL="457200" algn="l" rtl="0" fontAlgn="base">
              <a:spcBef>
                <a:spcPct val="0"/>
              </a:spcBef>
              <a:spcAft>
                <a:spcPct val="0"/>
              </a:spcAft>
              <a:defRPr sz="3600">
                <a:solidFill>
                  <a:schemeClr val="tx2"/>
                </a:solidFill>
                <a:latin typeface="Interstate-Regular" pitchFamily="1" charset="0"/>
                <a:ea typeface="ヒラギノ角ゴ Pro W3" charset="-128"/>
              </a:defRPr>
            </a:lvl6pPr>
            <a:lvl7pPr marL="914400" algn="l" rtl="0" fontAlgn="base">
              <a:spcBef>
                <a:spcPct val="0"/>
              </a:spcBef>
              <a:spcAft>
                <a:spcPct val="0"/>
              </a:spcAft>
              <a:defRPr sz="3600">
                <a:solidFill>
                  <a:schemeClr val="tx2"/>
                </a:solidFill>
                <a:latin typeface="Interstate-Regular" pitchFamily="1" charset="0"/>
                <a:ea typeface="ヒラギノ角ゴ Pro W3" charset="-128"/>
              </a:defRPr>
            </a:lvl7pPr>
            <a:lvl8pPr marL="1371600" algn="l" rtl="0" fontAlgn="base">
              <a:spcBef>
                <a:spcPct val="0"/>
              </a:spcBef>
              <a:spcAft>
                <a:spcPct val="0"/>
              </a:spcAft>
              <a:defRPr sz="3600">
                <a:solidFill>
                  <a:schemeClr val="tx2"/>
                </a:solidFill>
                <a:latin typeface="Interstate-Regular" pitchFamily="1" charset="0"/>
                <a:ea typeface="ヒラギノ角ゴ Pro W3" charset="-128"/>
              </a:defRPr>
            </a:lvl8pPr>
            <a:lvl9pPr marL="1828800" algn="l" rtl="0" fontAlgn="base">
              <a:spcBef>
                <a:spcPct val="0"/>
              </a:spcBef>
              <a:spcAft>
                <a:spcPct val="0"/>
              </a:spcAft>
              <a:defRPr sz="3600">
                <a:solidFill>
                  <a:schemeClr val="tx2"/>
                </a:solidFill>
                <a:latin typeface="Interstate-Regular" pitchFamily="1" charset="0"/>
                <a:ea typeface="ヒラギノ角ゴ Pro W3" charset="-128"/>
              </a:defRPr>
            </a:lvl9pPr>
          </a:lstStyle>
          <a:p>
            <a:r>
              <a:rPr lang="en-US" sz="3400" kern="0" dirty="0"/>
              <a:t>How to Enroll</a:t>
            </a:r>
            <a:br>
              <a:rPr lang="en-US" kern="0" dirty="0"/>
            </a:br>
            <a:br>
              <a:rPr lang="en-US" altLang="en-US" b="1" i="1" kern="0" dirty="0">
                <a:latin typeface="Arial Narrow" panose="020B0606020202030204" pitchFamily="34" charset="0"/>
              </a:rPr>
            </a:br>
            <a:endParaRPr lang="en-US" kern="0" dirty="0"/>
          </a:p>
        </p:txBody>
      </p:sp>
      <p:pic>
        <p:nvPicPr>
          <p:cNvPr id="4" name="Picture 3">
            <a:extLst>
              <a:ext uri="{FF2B5EF4-FFF2-40B4-BE49-F238E27FC236}">
                <a16:creationId xmlns:a16="http://schemas.microsoft.com/office/drawing/2014/main" id="{6EF8E0C8-9A89-4E91-8183-ABD806131125}"/>
              </a:ext>
            </a:extLst>
          </p:cNvPr>
          <p:cNvPicPr>
            <a:picLocks noChangeAspect="1"/>
          </p:cNvPicPr>
          <p:nvPr/>
        </p:nvPicPr>
        <p:blipFill>
          <a:blip r:embed="rId5"/>
          <a:stretch>
            <a:fillRect/>
          </a:stretch>
        </p:blipFill>
        <p:spPr>
          <a:xfrm>
            <a:off x="2057400" y="3627296"/>
            <a:ext cx="2144358" cy="990600"/>
          </a:xfrm>
          <a:prstGeom prst="rect">
            <a:avLst/>
          </a:prstGeom>
        </p:spPr>
      </p:pic>
      <p:pic>
        <p:nvPicPr>
          <p:cNvPr id="9" name="Picture 8">
            <a:extLst>
              <a:ext uri="{FF2B5EF4-FFF2-40B4-BE49-F238E27FC236}">
                <a16:creationId xmlns:a16="http://schemas.microsoft.com/office/drawing/2014/main" id="{C118C936-D6E3-45E6-A74E-6A61A4EF2F7D}"/>
              </a:ext>
            </a:extLst>
          </p:cNvPr>
          <p:cNvPicPr>
            <a:picLocks noChangeAspect="1"/>
          </p:cNvPicPr>
          <p:nvPr/>
        </p:nvPicPr>
        <p:blipFill>
          <a:blip r:embed="rId6"/>
          <a:stretch>
            <a:fillRect/>
          </a:stretch>
        </p:blipFill>
        <p:spPr>
          <a:xfrm>
            <a:off x="2044674" y="2800077"/>
            <a:ext cx="1522440" cy="455997"/>
          </a:xfrm>
          <a:prstGeom prst="rect">
            <a:avLst/>
          </a:prstGeom>
        </p:spPr>
      </p:pic>
      <p:pic>
        <p:nvPicPr>
          <p:cNvPr id="10" name="Picture 9">
            <a:extLst>
              <a:ext uri="{FF2B5EF4-FFF2-40B4-BE49-F238E27FC236}">
                <a16:creationId xmlns:a16="http://schemas.microsoft.com/office/drawing/2014/main" id="{BC7CBCFC-DBAA-41B0-BE1E-ED82B4CA6655}"/>
              </a:ext>
            </a:extLst>
          </p:cNvPr>
          <p:cNvPicPr>
            <a:picLocks noChangeAspect="1"/>
          </p:cNvPicPr>
          <p:nvPr/>
        </p:nvPicPr>
        <p:blipFill>
          <a:blip r:embed="rId7"/>
          <a:stretch>
            <a:fillRect/>
          </a:stretch>
        </p:blipFill>
        <p:spPr>
          <a:xfrm>
            <a:off x="2057400" y="3281578"/>
            <a:ext cx="2144358" cy="236715"/>
          </a:xfrm>
          <a:prstGeom prst="rect">
            <a:avLst/>
          </a:prstGeom>
        </p:spPr>
      </p:pic>
      <p:sp>
        <p:nvSpPr>
          <p:cNvPr id="2" name="TextBox 1">
            <a:extLst>
              <a:ext uri="{FF2B5EF4-FFF2-40B4-BE49-F238E27FC236}">
                <a16:creationId xmlns:a16="http://schemas.microsoft.com/office/drawing/2014/main" id="{BD3C897B-FFC2-43B9-8624-0DAA929A36CE}"/>
              </a:ext>
            </a:extLst>
          </p:cNvPr>
          <p:cNvSpPr txBox="1"/>
          <p:nvPr/>
        </p:nvSpPr>
        <p:spPr>
          <a:xfrm>
            <a:off x="5179810" y="5102065"/>
            <a:ext cx="2101973" cy="461665"/>
          </a:xfrm>
          <a:prstGeom prst="rect">
            <a:avLst/>
          </a:prstGeom>
          <a:solidFill>
            <a:schemeClr val="bg2">
              <a:lumMod val="40000"/>
              <a:lumOff val="60000"/>
            </a:schemeClr>
          </a:solidFill>
        </p:spPr>
        <p:txBody>
          <a:bodyPr wrap="square" rtlCol="0">
            <a:spAutoFit/>
          </a:bodyPr>
          <a:lstStyle/>
          <a:p>
            <a:r>
              <a:rPr lang="en-US" sz="1200" dirty="0"/>
              <a:t>Hours:</a:t>
            </a:r>
          </a:p>
          <a:p>
            <a:r>
              <a:rPr lang="en-US" sz="1200" b="1" dirty="0"/>
              <a:t>6:00am to 3:00pm MST</a:t>
            </a:r>
          </a:p>
        </p:txBody>
      </p:sp>
      <p:sp>
        <p:nvSpPr>
          <p:cNvPr id="14" name="TextBox 13">
            <a:extLst>
              <a:ext uri="{FF2B5EF4-FFF2-40B4-BE49-F238E27FC236}">
                <a16:creationId xmlns:a16="http://schemas.microsoft.com/office/drawing/2014/main" id="{2A5566D7-F829-4308-9C0A-9CA657D4698D}"/>
              </a:ext>
            </a:extLst>
          </p:cNvPr>
          <p:cNvSpPr txBox="1"/>
          <p:nvPr/>
        </p:nvSpPr>
        <p:spPr>
          <a:xfrm>
            <a:off x="2044675" y="5102066"/>
            <a:ext cx="3122409" cy="461665"/>
          </a:xfrm>
          <a:prstGeom prst="rect">
            <a:avLst/>
          </a:prstGeom>
          <a:solidFill>
            <a:schemeClr val="bg2">
              <a:lumMod val="40000"/>
              <a:lumOff val="60000"/>
            </a:schemeClr>
          </a:solidFill>
        </p:spPr>
        <p:txBody>
          <a:bodyPr wrap="square" rtlCol="0">
            <a:spAutoFit/>
          </a:bodyPr>
          <a:lstStyle/>
          <a:p>
            <a:r>
              <a:rPr lang="en-US" sz="1200" b="1" dirty="0"/>
              <a:t>Schlumberger Canada Benefits Centre</a:t>
            </a:r>
          </a:p>
          <a:p>
            <a:r>
              <a:rPr lang="en-US" sz="1200" dirty="0"/>
              <a:t>Toll-free at 1-866-557-5222</a:t>
            </a:r>
          </a:p>
        </p:txBody>
      </p:sp>
    </p:spTree>
    <p:extLst>
      <p:ext uri="{BB962C8B-B14F-4D97-AF65-F5344CB8AC3E}">
        <p14:creationId xmlns:p14="http://schemas.microsoft.com/office/powerpoint/2010/main" val="20540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3"/>
          <p:cNvSpPr>
            <a:spLocks noGrp="1"/>
          </p:cNvSpPr>
          <p:nvPr>
            <p:ph type="title"/>
          </p:nvPr>
        </p:nvSpPr>
        <p:spPr/>
        <p:txBody>
          <a:bodyPr/>
          <a:lstStyle/>
          <a:p>
            <a:r>
              <a:rPr lang="en-US" dirty="0"/>
              <a:t>How to Enroll </a:t>
            </a:r>
            <a:r>
              <a:rPr lang="en-US" sz="1800" i="1" dirty="0"/>
              <a:t>(continued)</a:t>
            </a:r>
            <a:endParaRPr lang="en-US" dirty="0">
              <a:cs typeface="ヒラギノ角ゴ Pro W3" pitchFamily="-123" charset="-128"/>
            </a:endParaRPr>
          </a:p>
        </p:txBody>
      </p:sp>
      <p:sp>
        <p:nvSpPr>
          <p:cNvPr id="87042" name="Content Placeholder 4"/>
          <p:cNvSpPr>
            <a:spLocks noGrp="1"/>
          </p:cNvSpPr>
          <p:nvPr>
            <p:ph idx="1"/>
          </p:nvPr>
        </p:nvSpPr>
        <p:spPr>
          <a:xfrm>
            <a:off x="821872" y="1369234"/>
            <a:ext cx="4805164" cy="4343400"/>
          </a:xfrm>
        </p:spPr>
        <p:txBody>
          <a:bodyPr/>
          <a:lstStyle/>
          <a:p>
            <a:pPr marL="0" indent="0">
              <a:buNone/>
            </a:pPr>
            <a:r>
              <a:rPr lang="en-US" sz="2400" b="1" dirty="0">
                <a:solidFill>
                  <a:srgbClr val="737EA1"/>
                </a:solidFill>
              </a:rPr>
              <a:t>Step 2: Select your benefits</a:t>
            </a:r>
          </a:p>
          <a:p>
            <a:pPr>
              <a:buFont typeface="Wingdings" pitchFamily="-123" charset="2"/>
              <a:buNone/>
            </a:pPr>
            <a:r>
              <a:rPr lang="en-US" dirty="0">
                <a:cs typeface="ヒラギノ角ゴ Pro W3" pitchFamily="-123" charset="-128"/>
              </a:rPr>
              <a:t>The enrollment website will guide you to</a:t>
            </a:r>
          </a:p>
          <a:p>
            <a:r>
              <a:rPr lang="en-US" dirty="0">
                <a:cs typeface="ヒラギノ角ゴ Pro W3" pitchFamily="-123" charset="-128"/>
              </a:rPr>
              <a:t>Verify your contact information</a:t>
            </a:r>
          </a:p>
          <a:p>
            <a:r>
              <a:rPr lang="en-US" dirty="0">
                <a:cs typeface="ヒラギノ角ゴ Pro W3" pitchFamily="-123" charset="-128"/>
              </a:rPr>
              <a:t>Verify your dependent information</a:t>
            </a:r>
          </a:p>
          <a:p>
            <a:r>
              <a:rPr lang="en-US" dirty="0">
                <a:cs typeface="ヒラギノ角ゴ Pro W3" pitchFamily="-123" charset="-128"/>
              </a:rPr>
              <a:t>Choose your benefit options for you and your dependents</a:t>
            </a:r>
          </a:p>
          <a:p>
            <a:r>
              <a:rPr lang="en-US" dirty="0">
                <a:cs typeface="ヒラギノ角ゴ Pro W3" pitchFamily="-123" charset="-128"/>
              </a:rPr>
              <a:t>Allocate any excess flex dollars to your HCSA or PSA</a:t>
            </a:r>
          </a:p>
          <a:p>
            <a:r>
              <a:rPr lang="en-US" dirty="0">
                <a:cs typeface="ヒラギノ角ゴ Pro W3" pitchFamily="-123" charset="-128"/>
              </a:rPr>
              <a:t>Create/Review your beneficiary(</a:t>
            </a:r>
            <a:r>
              <a:rPr lang="en-US" dirty="0" err="1">
                <a:cs typeface="ヒラギノ角ゴ Pro W3" pitchFamily="-123" charset="-128"/>
              </a:rPr>
              <a:t>ies</a:t>
            </a:r>
            <a:r>
              <a:rPr lang="en-US" dirty="0">
                <a:cs typeface="ヒラギノ角ゴ Pro W3" pitchFamily="-123" charset="-128"/>
              </a:rPr>
              <a:t>)</a:t>
            </a:r>
          </a:p>
          <a:p>
            <a:pPr marL="0" indent="0">
              <a:buNone/>
            </a:pPr>
            <a:endParaRPr lang="en-US" dirty="0">
              <a:cs typeface="ヒラギノ角ゴ Pro W3" pitchFamily="-123" charset="-128"/>
            </a:endParaRPr>
          </a:p>
          <a:p>
            <a:endParaRPr lang="en-US" dirty="0">
              <a:cs typeface="ヒラギノ角ゴ Pro W3" pitchFamily="-123" charset="-128"/>
            </a:endParaRPr>
          </a:p>
        </p:txBody>
      </p:sp>
      <p:sp>
        <p:nvSpPr>
          <p:cNvPr id="9" name="Rectangle 8"/>
          <p:cNvSpPr/>
          <p:nvPr/>
        </p:nvSpPr>
        <p:spPr>
          <a:xfrm>
            <a:off x="516847" y="5415253"/>
            <a:ext cx="6562438" cy="523220"/>
          </a:xfrm>
          <a:prstGeom prst="rect">
            <a:avLst/>
          </a:prstGeom>
        </p:spPr>
        <p:txBody>
          <a:bodyPr wrap="none">
            <a:spAutoFit/>
          </a:bodyPr>
          <a:lstStyle/>
          <a:p>
            <a:r>
              <a:rPr lang="en-US" sz="2800" b="1" dirty="0">
                <a:solidFill>
                  <a:schemeClr val="accent5">
                    <a:lumMod val="75000"/>
                  </a:schemeClr>
                </a:solidFill>
              </a:rPr>
              <a:t>https://schlumberger.seb-admin.com</a:t>
            </a:r>
            <a:r>
              <a:rPr lang="en-US" dirty="0">
                <a:solidFill>
                  <a:schemeClr val="accent5">
                    <a:lumMod val="75000"/>
                  </a:schemeClr>
                </a:solidFill>
              </a:rPr>
              <a:t> </a:t>
            </a:r>
          </a:p>
        </p:txBody>
      </p:sp>
      <p:grpSp>
        <p:nvGrpSpPr>
          <p:cNvPr id="3" name="Group 2"/>
          <p:cNvGrpSpPr/>
          <p:nvPr/>
        </p:nvGrpSpPr>
        <p:grpSpPr>
          <a:xfrm>
            <a:off x="5925787" y="208638"/>
            <a:ext cx="6008709" cy="5218387"/>
            <a:chOff x="5148064" y="1412776"/>
            <a:chExt cx="3672408" cy="3692624"/>
          </a:xfrm>
        </p:grpSpPr>
        <p:pic>
          <p:nvPicPr>
            <p:cNvPr id="8" name="Picture 6" descr="Portal.jpg"/>
            <p:cNvPicPr>
              <a:picLocks noChangeAspect="1"/>
            </p:cNvPicPr>
            <p:nvPr/>
          </p:nvPicPr>
          <p:blipFill>
            <a:blip r:embed="rId4" cstate="print"/>
            <a:srcRect l="7825" t="5900" r="7251" b="31125"/>
            <a:stretch>
              <a:fillRect/>
            </a:stretch>
          </p:blipFill>
          <p:spPr bwMode="auto">
            <a:xfrm>
              <a:off x="5148064" y="1412776"/>
              <a:ext cx="3672408" cy="3692624"/>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4713" y="1888005"/>
              <a:ext cx="3059109" cy="2146743"/>
            </a:xfrm>
            <a:prstGeom prst="rect">
              <a:avLst/>
            </a:prstGeom>
          </p:spPr>
        </p:pic>
      </p:grpSp>
    </p:spTree>
    <p:custDataLst>
      <p:tags r:id="rId1"/>
    </p:custDataLst>
    <p:extLst>
      <p:ext uri="{BB962C8B-B14F-4D97-AF65-F5344CB8AC3E}">
        <p14:creationId xmlns:p14="http://schemas.microsoft.com/office/powerpoint/2010/main" val="81250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dirty="0"/>
              <a:t>How to Enroll </a:t>
            </a:r>
            <a:r>
              <a:rPr lang="en-US" sz="1800" i="1" dirty="0"/>
              <a:t>(continued)</a:t>
            </a:r>
            <a:endParaRPr lang="en-US" dirty="0">
              <a:cs typeface="ヒラギノ角ゴ Pro W3" pitchFamily="-123" charset="-128"/>
            </a:endParaRPr>
          </a:p>
        </p:txBody>
      </p:sp>
      <p:sp>
        <p:nvSpPr>
          <p:cNvPr id="89091" name="Content Placeholder 4"/>
          <p:cNvSpPr>
            <a:spLocks noGrp="1"/>
          </p:cNvSpPr>
          <p:nvPr>
            <p:ph idx="1"/>
          </p:nvPr>
        </p:nvSpPr>
        <p:spPr>
          <a:xfrm>
            <a:off x="721178" y="1476828"/>
            <a:ext cx="4974704" cy="4343400"/>
          </a:xfrm>
        </p:spPr>
        <p:txBody>
          <a:bodyPr/>
          <a:lstStyle/>
          <a:p>
            <a:pPr marL="0" indent="0">
              <a:buNone/>
            </a:pPr>
            <a:r>
              <a:rPr lang="en-US" sz="2400" b="1" dirty="0">
                <a:solidFill>
                  <a:srgbClr val="737EA1"/>
                </a:solidFill>
              </a:rPr>
              <a:t>Step 2: Select your flex benefits</a:t>
            </a:r>
          </a:p>
          <a:p>
            <a:r>
              <a:rPr lang="en-US" dirty="0">
                <a:cs typeface="ヒラギノ角ゴ Pro W3" pitchFamily="-123" charset="-128"/>
              </a:rPr>
              <a:t>Confirm and submit your selections</a:t>
            </a:r>
          </a:p>
          <a:p>
            <a:r>
              <a:rPr lang="en-US" dirty="0">
                <a:cs typeface="ヒラギノ角ゴ Pro W3" pitchFamily="-123" charset="-128"/>
              </a:rPr>
              <a:t>Once you click on “OK” your choices will be saved </a:t>
            </a:r>
            <a:r>
              <a:rPr lang="en-US" dirty="0">
                <a:solidFill>
                  <a:schemeClr val="tx1"/>
                </a:solidFill>
                <a:cs typeface="ヒラギノ角ゴ Pro W3" pitchFamily="-123" charset="-128"/>
              </a:rPr>
              <a:t>and will become your coverage for next year</a:t>
            </a:r>
          </a:p>
          <a:p>
            <a:pPr marL="0" indent="0">
              <a:buNone/>
            </a:pPr>
            <a:endParaRPr lang="en-US" dirty="0">
              <a:cs typeface="ヒラギノ角ゴ Pro W3" pitchFamily="-123" charset="-128"/>
            </a:endParaRPr>
          </a:p>
        </p:txBody>
      </p:sp>
      <p:pic>
        <p:nvPicPr>
          <p:cNvPr id="9" name="Picture 6" descr="Portal.jpg"/>
          <p:cNvPicPr>
            <a:picLocks noChangeAspect="1"/>
          </p:cNvPicPr>
          <p:nvPr/>
        </p:nvPicPr>
        <p:blipFill>
          <a:blip r:embed="rId4" cstate="print"/>
          <a:srcRect l="7825" t="5900" r="7251" b="31125"/>
          <a:stretch>
            <a:fillRect/>
          </a:stretch>
        </p:blipFill>
        <p:spPr bwMode="auto">
          <a:xfrm>
            <a:off x="6255341" y="305399"/>
            <a:ext cx="5447928" cy="5477918"/>
          </a:xfrm>
          <a:prstGeom prst="rect">
            <a:avLst/>
          </a:prstGeom>
          <a:noFill/>
          <a:ln w="9525">
            <a:noFill/>
            <a:miter lim="800000"/>
            <a:headEnd/>
            <a:tailEnd/>
          </a:ln>
        </p:spPr>
      </p:pic>
      <p:sp>
        <p:nvSpPr>
          <p:cNvPr id="11" name="Rectangle 10"/>
          <p:cNvSpPr/>
          <p:nvPr/>
        </p:nvSpPr>
        <p:spPr>
          <a:xfrm>
            <a:off x="849288" y="5141551"/>
            <a:ext cx="6562438" cy="523220"/>
          </a:xfrm>
          <a:prstGeom prst="rect">
            <a:avLst/>
          </a:prstGeom>
        </p:spPr>
        <p:txBody>
          <a:bodyPr wrap="none">
            <a:spAutoFit/>
          </a:bodyPr>
          <a:lstStyle/>
          <a:p>
            <a:r>
              <a:rPr lang="en-US" sz="2800" b="1" dirty="0">
                <a:solidFill>
                  <a:schemeClr val="accent5">
                    <a:lumMod val="75000"/>
                  </a:schemeClr>
                </a:solidFill>
              </a:rPr>
              <a:t>https://schlumberger.seb-admin.com</a:t>
            </a:r>
            <a:r>
              <a:rPr lang="en-US" dirty="0">
                <a:solidFill>
                  <a:schemeClr val="accent5">
                    <a:lumMod val="75000"/>
                  </a:schemeClr>
                </a:solidFill>
              </a:rPr>
              <a:t> </a:t>
            </a:r>
          </a:p>
        </p:txBody>
      </p:sp>
      <p:sp>
        <p:nvSpPr>
          <p:cNvPr id="3" name="Rectangle 2"/>
          <p:cNvSpPr/>
          <p:nvPr/>
        </p:nvSpPr>
        <p:spPr bwMode="auto">
          <a:xfrm>
            <a:off x="6999768" y="1892806"/>
            <a:ext cx="3260535" cy="2190097"/>
          </a:xfrm>
          <a:prstGeom prst="rect">
            <a:avLst/>
          </a:prstGeom>
          <a:solidFill>
            <a:srgbClr val="DDDD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CA" dirty="0">
              <a:latin typeface="Arial" charset="0"/>
              <a:ea typeface="ヒラギノ角ゴ Pro W3" charset="-128"/>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5006" r="17238"/>
          <a:stretch/>
        </p:blipFill>
        <p:spPr>
          <a:xfrm>
            <a:off x="6417461" y="614855"/>
            <a:ext cx="5143918" cy="4051738"/>
          </a:xfrm>
          <a:prstGeom prst="rect">
            <a:avLst/>
          </a:prstGeom>
        </p:spPr>
      </p:pic>
      <p:sp>
        <p:nvSpPr>
          <p:cNvPr id="17" name="Oval 16"/>
          <p:cNvSpPr/>
          <p:nvPr/>
        </p:nvSpPr>
        <p:spPr bwMode="auto">
          <a:xfrm>
            <a:off x="8860171" y="2481116"/>
            <a:ext cx="1368152" cy="4320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latin typeface="Arial" charset="0"/>
              <a:ea typeface="ヒラギノ角ゴ Pro W3" charset="-128"/>
            </a:endParaRPr>
          </a:p>
        </p:txBody>
      </p:sp>
    </p:spTree>
    <p:custDataLst>
      <p:tags r:id="rId1"/>
    </p:custDataLst>
    <p:extLst>
      <p:ext uri="{BB962C8B-B14F-4D97-AF65-F5344CB8AC3E}">
        <p14:creationId xmlns:p14="http://schemas.microsoft.com/office/powerpoint/2010/main" val="17122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3"/>
          <p:cNvSpPr>
            <a:spLocks noGrp="1"/>
          </p:cNvSpPr>
          <p:nvPr>
            <p:ph type="title"/>
          </p:nvPr>
        </p:nvSpPr>
        <p:spPr/>
        <p:txBody>
          <a:bodyPr/>
          <a:lstStyle/>
          <a:p>
            <a:r>
              <a:rPr lang="en-US" dirty="0"/>
              <a:t>How to Enroll </a:t>
            </a:r>
            <a:r>
              <a:rPr lang="en-US" sz="1800" i="1" dirty="0"/>
              <a:t>(continued)</a:t>
            </a:r>
            <a:endParaRPr lang="en-US" dirty="0">
              <a:cs typeface="ヒラギノ角ゴ Pro W3" pitchFamily="-123" charset="-128"/>
            </a:endParaRPr>
          </a:p>
        </p:txBody>
      </p:sp>
      <p:sp>
        <p:nvSpPr>
          <p:cNvPr id="41987" name="Content Placeholder 4"/>
          <p:cNvSpPr>
            <a:spLocks noGrp="1"/>
          </p:cNvSpPr>
          <p:nvPr>
            <p:ph idx="1"/>
          </p:nvPr>
        </p:nvSpPr>
        <p:spPr>
          <a:xfrm>
            <a:off x="346841" y="1389742"/>
            <a:ext cx="4904513" cy="4343400"/>
          </a:xfrm>
        </p:spPr>
        <p:txBody>
          <a:bodyPr/>
          <a:lstStyle/>
          <a:p>
            <a:pPr marL="0" indent="0">
              <a:buNone/>
              <a:defRPr/>
            </a:pPr>
            <a:r>
              <a:rPr lang="en-US" sz="2400" b="1" dirty="0">
                <a:solidFill>
                  <a:srgbClr val="737EA1"/>
                </a:solidFill>
              </a:rPr>
              <a:t>Step 3: Complete your forms</a:t>
            </a:r>
          </a:p>
          <a:p>
            <a:pPr>
              <a:buFont typeface="Wingdings" pitchFamily="2" charset="2"/>
              <a:buChar char="§"/>
              <a:defRPr/>
            </a:pPr>
            <a:r>
              <a:rPr lang="en-US" dirty="0">
                <a:solidFill>
                  <a:schemeClr val="tx1"/>
                </a:solidFill>
              </a:rPr>
              <a:t>You may need to complete beneficiary designation forms for your life and AD&amp;D insurance</a:t>
            </a:r>
          </a:p>
          <a:p>
            <a:pPr>
              <a:buFont typeface="Wingdings" pitchFamily="2" charset="2"/>
              <a:buChar char="§"/>
              <a:defRPr/>
            </a:pPr>
            <a:r>
              <a:rPr lang="en-US" dirty="0"/>
              <a:t>If you choose optional life insurance for you or your spouse, you will need to fill out an Evidence of Insurability (EOI) form </a:t>
            </a:r>
          </a:p>
          <a:p>
            <a:pPr>
              <a:buFont typeface="Wingdings" pitchFamily="2" charset="2"/>
              <a:buChar char="§"/>
              <a:defRPr/>
            </a:pPr>
            <a:r>
              <a:rPr lang="en-US" dirty="0">
                <a:solidFill>
                  <a:schemeClr val="tx1"/>
                </a:solidFill>
              </a:rPr>
              <a:t>If you don’t return your signed forms, your changes, including any new beneficiary designation, will </a:t>
            </a:r>
            <a:r>
              <a:rPr lang="en-US" i="1" u="sng" dirty="0">
                <a:solidFill>
                  <a:schemeClr val="tx1"/>
                </a:solidFill>
              </a:rPr>
              <a:t>not</a:t>
            </a:r>
            <a:r>
              <a:rPr lang="en-US" dirty="0">
                <a:solidFill>
                  <a:schemeClr val="tx1"/>
                </a:solidFill>
              </a:rPr>
              <a:t> take effect</a:t>
            </a:r>
          </a:p>
        </p:txBody>
      </p:sp>
      <p:pic>
        <p:nvPicPr>
          <p:cNvPr id="3" name="Picture 2">
            <a:extLst>
              <a:ext uri="{FF2B5EF4-FFF2-40B4-BE49-F238E27FC236}">
                <a16:creationId xmlns:a16="http://schemas.microsoft.com/office/drawing/2014/main" id="{03560317-A670-4C28-8163-2AB3F9D4A3A2}"/>
              </a:ext>
            </a:extLst>
          </p:cNvPr>
          <p:cNvPicPr>
            <a:picLocks noChangeAspect="1"/>
          </p:cNvPicPr>
          <p:nvPr/>
        </p:nvPicPr>
        <p:blipFill>
          <a:blip r:embed="rId4"/>
          <a:stretch>
            <a:fillRect/>
          </a:stretch>
        </p:blipFill>
        <p:spPr>
          <a:xfrm>
            <a:off x="5186855" y="1020009"/>
            <a:ext cx="3325239" cy="4362278"/>
          </a:xfrm>
          <a:prstGeom prst="rect">
            <a:avLst/>
          </a:prstGeom>
        </p:spPr>
      </p:pic>
      <p:pic>
        <p:nvPicPr>
          <p:cNvPr id="4" name="Picture 3">
            <a:extLst>
              <a:ext uri="{FF2B5EF4-FFF2-40B4-BE49-F238E27FC236}">
                <a16:creationId xmlns:a16="http://schemas.microsoft.com/office/drawing/2014/main" id="{303AAE27-4E83-488F-B735-BE7BA593F119}"/>
              </a:ext>
            </a:extLst>
          </p:cNvPr>
          <p:cNvPicPr>
            <a:picLocks noChangeAspect="1"/>
          </p:cNvPicPr>
          <p:nvPr/>
        </p:nvPicPr>
        <p:blipFill>
          <a:blip r:embed="rId5"/>
          <a:stretch>
            <a:fillRect/>
          </a:stretch>
        </p:blipFill>
        <p:spPr>
          <a:xfrm>
            <a:off x="8599295" y="1167215"/>
            <a:ext cx="3162922" cy="4224592"/>
          </a:xfrm>
          <a:prstGeom prst="rect">
            <a:avLst/>
          </a:prstGeom>
        </p:spPr>
      </p:pic>
    </p:spTree>
    <p:custDataLst>
      <p:tags r:id="rId1"/>
    </p:custDataLst>
    <p:extLst>
      <p:ext uri="{BB962C8B-B14F-4D97-AF65-F5344CB8AC3E}">
        <p14:creationId xmlns:p14="http://schemas.microsoft.com/office/powerpoint/2010/main" val="289985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348343" y="373743"/>
            <a:ext cx="10871200" cy="685800"/>
          </a:xfrm>
        </p:spPr>
        <p:txBody>
          <a:bodyPr/>
          <a:lstStyle/>
          <a:p>
            <a:pPr eaLnBrk="1" hangingPunct="1"/>
            <a:r>
              <a:rPr lang="en-US" dirty="0"/>
              <a:t>How to Enroll </a:t>
            </a:r>
            <a:r>
              <a:rPr lang="en-US" sz="1800" i="1" dirty="0"/>
              <a:t>(continued)</a:t>
            </a:r>
            <a:endParaRPr lang="en-US" dirty="0">
              <a:cs typeface="ヒラギノ角ゴ Pro W3" pitchFamily="-123" charset="-128"/>
            </a:endParaRPr>
          </a:p>
        </p:txBody>
      </p:sp>
      <p:sp>
        <p:nvSpPr>
          <p:cNvPr id="2" name="Content Placeholder 1"/>
          <p:cNvSpPr>
            <a:spLocks noGrp="1"/>
          </p:cNvSpPr>
          <p:nvPr>
            <p:ph idx="1"/>
          </p:nvPr>
        </p:nvSpPr>
        <p:spPr>
          <a:xfrm>
            <a:off x="496207" y="1365250"/>
            <a:ext cx="8153400" cy="4343400"/>
          </a:xfrm>
        </p:spPr>
        <p:txBody>
          <a:bodyPr/>
          <a:lstStyle/>
          <a:p>
            <a:pPr marL="0" indent="0">
              <a:buNone/>
            </a:pPr>
            <a:r>
              <a:rPr lang="en-US" sz="2400" b="1" dirty="0">
                <a:solidFill>
                  <a:srgbClr val="737EA1"/>
                </a:solidFill>
              </a:rPr>
              <a:t>If you don’t enroll</a:t>
            </a:r>
          </a:p>
        </p:txBody>
      </p:sp>
      <p:graphicFrame>
        <p:nvGraphicFramePr>
          <p:cNvPr id="5" name="Table 4">
            <a:extLst>
              <a:ext uri="{FF2B5EF4-FFF2-40B4-BE49-F238E27FC236}">
                <a16:creationId xmlns:a16="http://schemas.microsoft.com/office/drawing/2014/main" id="{D49620C4-5C89-448B-8059-66393DA37FA3}"/>
              </a:ext>
            </a:extLst>
          </p:cNvPr>
          <p:cNvGraphicFramePr>
            <a:graphicFrameLocks noGrp="1"/>
          </p:cNvGraphicFramePr>
          <p:nvPr>
            <p:extLst>
              <p:ext uri="{D42A27DB-BD31-4B8C-83A1-F6EECF244321}">
                <p14:modId xmlns:p14="http://schemas.microsoft.com/office/powerpoint/2010/main" val="4040300866"/>
              </p:ext>
            </p:extLst>
          </p:nvPr>
        </p:nvGraphicFramePr>
        <p:xfrm>
          <a:off x="599924" y="1961847"/>
          <a:ext cx="10082590" cy="3553580"/>
        </p:xfrm>
        <a:graphic>
          <a:graphicData uri="http://schemas.openxmlformats.org/drawingml/2006/table">
            <a:tbl>
              <a:tblPr>
                <a:tableStyleId>{5C22544A-7EE6-4342-B048-85BDC9FD1C3A}</a:tableStyleId>
              </a:tblPr>
              <a:tblGrid>
                <a:gridCol w="4123413">
                  <a:extLst>
                    <a:ext uri="{9D8B030D-6E8A-4147-A177-3AD203B41FA5}">
                      <a16:colId xmlns:a16="http://schemas.microsoft.com/office/drawing/2014/main" val="314240480"/>
                    </a:ext>
                  </a:extLst>
                </a:gridCol>
                <a:gridCol w="5959177">
                  <a:extLst>
                    <a:ext uri="{9D8B030D-6E8A-4147-A177-3AD203B41FA5}">
                      <a16:colId xmlns:a16="http://schemas.microsoft.com/office/drawing/2014/main" val="724093179"/>
                    </a:ext>
                  </a:extLst>
                </a:gridCol>
              </a:tblGrid>
              <a:tr h="355358">
                <a:tc>
                  <a:txBody>
                    <a:bodyPr/>
                    <a:lstStyle/>
                    <a:p>
                      <a:pPr algn="l" fontAlgn="b"/>
                      <a:r>
                        <a:rPr lang="en-US" sz="1800" b="1" u="none" strike="noStrike" dirty="0">
                          <a:effectLst/>
                        </a:rPr>
                        <a:t>Benefit</a:t>
                      </a:r>
                      <a:endParaRPr lang="en-US" sz="1800" b="1" i="0" u="none" strike="noStrike" dirty="0">
                        <a:solidFill>
                          <a:srgbClr val="FFFFFF"/>
                        </a:solidFill>
                        <a:effectLst/>
                        <a:latin typeface="Calibri" panose="020F0502020204030204" pitchFamily="34" charset="0"/>
                      </a:endParaRPr>
                    </a:p>
                  </a:txBody>
                  <a:tcPr marL="7620" marR="7620" marT="7620" marB="0" anchor="b"/>
                </a:tc>
                <a:tc>
                  <a:txBody>
                    <a:bodyPr/>
                    <a:lstStyle/>
                    <a:p>
                      <a:pPr algn="l" fontAlgn="b"/>
                      <a:r>
                        <a:rPr lang="en-US" sz="1800" b="1" u="none" strike="noStrike" dirty="0">
                          <a:effectLst/>
                        </a:rPr>
                        <a:t>Default Coverage</a:t>
                      </a:r>
                      <a:endParaRPr lang="en-US" sz="1800" b="1"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8824879"/>
                  </a:ext>
                </a:extLst>
              </a:tr>
              <a:tr h="355358">
                <a:tc>
                  <a:txBody>
                    <a:bodyPr/>
                    <a:lstStyle/>
                    <a:p>
                      <a:pPr algn="l" fontAlgn="b"/>
                      <a:r>
                        <a:rPr lang="en-US" sz="1600" u="none" strike="noStrike" dirty="0">
                          <a:effectLst/>
                        </a:rPr>
                        <a:t>Extended Health Care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Option1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21684364"/>
                  </a:ext>
                </a:extLst>
              </a:tr>
              <a:tr h="355358">
                <a:tc>
                  <a:txBody>
                    <a:bodyPr/>
                    <a:lstStyle/>
                    <a:p>
                      <a:pPr algn="l" fontAlgn="b"/>
                      <a:r>
                        <a:rPr lang="en-US" sz="1600" u="none" strike="noStrike">
                          <a:effectLst/>
                        </a:rPr>
                        <a:t>Provincial Health Care (BC only)</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Current coverage</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0100102"/>
                  </a:ext>
                </a:extLst>
              </a:tr>
              <a:tr h="355358">
                <a:tc>
                  <a:txBody>
                    <a:bodyPr/>
                    <a:lstStyle/>
                    <a:p>
                      <a:pPr algn="l" fontAlgn="b"/>
                      <a:r>
                        <a:rPr lang="en-US" sz="1600" u="none" strike="noStrike" dirty="0">
                          <a:effectLst/>
                        </a:rPr>
                        <a:t>Dental</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Option1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93562589"/>
                  </a:ext>
                </a:extLst>
              </a:tr>
              <a:tr h="355358">
                <a:tc>
                  <a:txBody>
                    <a:bodyPr/>
                    <a:lstStyle/>
                    <a:p>
                      <a:pPr algn="l" fontAlgn="b"/>
                      <a:r>
                        <a:rPr lang="en-US" sz="1600" u="none" strike="noStrike">
                          <a:effectLst/>
                        </a:rPr>
                        <a:t>Basic Employee Life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2 x eligible compensation</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1246894"/>
                  </a:ext>
                </a:extLst>
              </a:tr>
              <a:tr h="355358">
                <a:tc>
                  <a:txBody>
                    <a:bodyPr/>
                    <a:lstStyle/>
                    <a:p>
                      <a:pPr algn="l" fontAlgn="b"/>
                      <a:r>
                        <a:rPr lang="en-US" sz="1600" u="none" strike="noStrike">
                          <a:effectLst/>
                        </a:rPr>
                        <a:t>Basic Spouse Life (if on file)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$10,000 </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3157912"/>
                  </a:ext>
                </a:extLst>
              </a:tr>
              <a:tr h="355358">
                <a:tc>
                  <a:txBody>
                    <a:bodyPr/>
                    <a:lstStyle/>
                    <a:p>
                      <a:pPr algn="l" fontAlgn="b"/>
                      <a:r>
                        <a:rPr lang="en-US" sz="1600" u="none" strike="noStrike">
                          <a:effectLst/>
                        </a:rPr>
                        <a:t>Basic Child Life (if on file)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$5,000 </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882979"/>
                  </a:ext>
                </a:extLst>
              </a:tr>
              <a:tr h="355358">
                <a:tc>
                  <a:txBody>
                    <a:bodyPr/>
                    <a:lstStyle/>
                    <a:p>
                      <a:pPr algn="l" fontAlgn="b"/>
                      <a:r>
                        <a:rPr lang="en-US" sz="1600" u="none" strike="noStrike">
                          <a:effectLst/>
                        </a:rPr>
                        <a:t>Basic AD&amp;D</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2 x eligible compensation</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1430915"/>
                  </a:ext>
                </a:extLst>
              </a:tr>
              <a:tr h="355358">
                <a:tc>
                  <a:txBody>
                    <a:bodyPr/>
                    <a:lstStyle/>
                    <a:p>
                      <a:pPr algn="l" fontAlgn="b"/>
                      <a:r>
                        <a:rPr lang="en-US" sz="1600" u="none" strike="noStrike">
                          <a:effectLst/>
                        </a:rPr>
                        <a:t>Long Term Disability (LTD)</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Option1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5526507"/>
                  </a:ext>
                </a:extLst>
              </a:tr>
              <a:tr h="355358">
                <a:tc>
                  <a:txBody>
                    <a:bodyPr/>
                    <a:lstStyle/>
                    <a:p>
                      <a:pPr algn="l" fontAlgn="b"/>
                      <a:r>
                        <a:rPr lang="en-US" sz="1600" u="none" strike="noStrike">
                          <a:effectLst/>
                        </a:rPr>
                        <a:t>Any excess flex dollars</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Deposited to your Personal Spending Account </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0506377"/>
                  </a:ext>
                </a:extLst>
              </a:tr>
            </a:tbl>
          </a:graphicData>
        </a:graphic>
      </p:graphicFrame>
    </p:spTree>
    <p:custDataLst>
      <p:tags r:id="rId1"/>
    </p:custDataLst>
    <p:extLst>
      <p:ext uri="{BB962C8B-B14F-4D97-AF65-F5344CB8AC3E}">
        <p14:creationId xmlns:p14="http://schemas.microsoft.com/office/powerpoint/2010/main" val="86768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cs typeface="ヒラギノ角ゴ Pro W3" pitchFamily="-123" charset="-128"/>
              </a:rPr>
              <a:t>Changing Your Benefits</a:t>
            </a:r>
          </a:p>
        </p:txBody>
      </p:sp>
      <p:sp>
        <p:nvSpPr>
          <p:cNvPr id="33794" name="Content Placeholder 4"/>
          <p:cNvSpPr>
            <a:spLocks noGrp="1"/>
          </p:cNvSpPr>
          <p:nvPr>
            <p:ph idx="1"/>
          </p:nvPr>
        </p:nvSpPr>
        <p:spPr/>
        <p:txBody>
          <a:bodyPr/>
          <a:lstStyle/>
          <a:p>
            <a:r>
              <a:rPr lang="en-US" dirty="0">
                <a:cs typeface="ヒラギノ角ゴ Pro W3" pitchFamily="-123" charset="-128"/>
              </a:rPr>
              <a:t>Life changes! So can your benefits</a:t>
            </a:r>
          </a:p>
          <a:p>
            <a:r>
              <a:rPr lang="en-US" dirty="0">
                <a:cs typeface="ヒラギノ角ゴ Pro W3" pitchFamily="-123" charset="-128"/>
              </a:rPr>
              <a:t>There are two types of opportunities to change your coverage:</a:t>
            </a:r>
          </a:p>
          <a:p>
            <a:pPr lvl="1"/>
            <a:r>
              <a:rPr lang="en-US" dirty="0"/>
              <a:t>During the annual enrollment period each year (Fall)</a:t>
            </a:r>
          </a:p>
          <a:p>
            <a:pPr lvl="1"/>
            <a:r>
              <a:rPr lang="en-US" dirty="0"/>
              <a:t>After you have a life event </a:t>
            </a:r>
          </a:p>
          <a:p>
            <a:r>
              <a:rPr lang="en-US" dirty="0">
                <a:solidFill>
                  <a:schemeClr val="tx1"/>
                </a:solidFill>
              </a:rPr>
              <a:t>Be sure to make your benefit changes on the enrollment tool within 30 days of any life event</a:t>
            </a:r>
          </a:p>
          <a:p>
            <a:pPr lvl="1"/>
            <a:r>
              <a:rPr lang="en-US" b="1" dirty="0">
                <a:cs typeface="ヒラギノ角ゴ Pro W3" pitchFamily="-123" charset="-128"/>
              </a:rPr>
              <a:t>https://schlumberger.seb-admin.com</a:t>
            </a:r>
          </a:p>
        </p:txBody>
      </p:sp>
      <p:sp>
        <p:nvSpPr>
          <p:cNvPr id="6" name="TextBox 5"/>
          <p:cNvSpPr txBox="1"/>
          <p:nvPr/>
        </p:nvSpPr>
        <p:spPr>
          <a:xfrm>
            <a:off x="837026" y="4090459"/>
            <a:ext cx="9932573" cy="646331"/>
          </a:xfrm>
          <a:prstGeom prst="rect">
            <a:avLst/>
          </a:prstGeom>
          <a:solidFill>
            <a:schemeClr val="accent5">
              <a:lumMod val="40000"/>
              <a:lumOff val="6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en-US" sz="1800" b="1" dirty="0">
                <a:solidFill>
                  <a:schemeClr val="accent1"/>
                </a:solidFill>
              </a:rPr>
              <a:t>Life events include marriage, divorce, the birth or adoption of a child, the death of a dependent, or your spouse losing his or her benefits coverage. </a:t>
            </a:r>
          </a:p>
        </p:txBody>
      </p:sp>
    </p:spTree>
    <p:extLst>
      <p:ext uri="{BB962C8B-B14F-4D97-AF65-F5344CB8AC3E}">
        <p14:creationId xmlns:p14="http://schemas.microsoft.com/office/powerpoint/2010/main" val="1028248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9" y="3738243"/>
            <a:ext cx="11240814" cy="1362075"/>
          </a:xfrm>
        </p:spPr>
        <p:txBody>
          <a:bodyPr/>
          <a:lstStyle/>
          <a:p>
            <a:r>
              <a:rPr lang="en-US" b="1" dirty="0"/>
              <a:t>Managing your claims throughout the year</a:t>
            </a:r>
            <a:br>
              <a:rPr lang="en-US" b="1" dirty="0"/>
            </a:br>
            <a:endParaRPr lang="en-US" b="1" dirty="0"/>
          </a:p>
        </p:txBody>
      </p:sp>
    </p:spTree>
    <p:extLst>
      <p:ext uri="{BB962C8B-B14F-4D97-AF65-F5344CB8AC3E}">
        <p14:creationId xmlns:p14="http://schemas.microsoft.com/office/powerpoint/2010/main" val="3072898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3"/>
          <p:cNvSpPr>
            <a:spLocks noGrp="1"/>
          </p:cNvSpPr>
          <p:nvPr>
            <p:ph type="title"/>
          </p:nvPr>
        </p:nvSpPr>
        <p:spPr/>
        <p:txBody>
          <a:bodyPr/>
          <a:lstStyle/>
          <a:p>
            <a:pPr eaLnBrk="1" hangingPunct="1"/>
            <a:r>
              <a:rPr lang="en-US" dirty="0">
                <a:cs typeface="ヒラギノ角ゴ Pro W3" pitchFamily="-123" charset="-128"/>
              </a:rPr>
              <a:t>Submitting Your Claims</a:t>
            </a:r>
          </a:p>
        </p:txBody>
      </p:sp>
      <p:sp>
        <p:nvSpPr>
          <p:cNvPr id="99330" name="Content Placeholder 4"/>
          <p:cNvSpPr>
            <a:spLocks noGrp="1"/>
          </p:cNvSpPr>
          <p:nvPr>
            <p:ph idx="1"/>
          </p:nvPr>
        </p:nvSpPr>
        <p:spPr/>
        <p:txBody>
          <a:bodyPr/>
          <a:lstStyle/>
          <a:p>
            <a:pPr eaLnBrk="1" hangingPunct="1"/>
            <a:r>
              <a:rPr lang="en-US" sz="2400" dirty="0">
                <a:cs typeface="ヒラギノ角ゴ Pro W3" pitchFamily="-123" charset="-128"/>
              </a:rPr>
              <a:t>Sun Life is the benefits provider for Schlumberger Flex</a:t>
            </a:r>
          </a:p>
          <a:p>
            <a:pPr eaLnBrk="1" hangingPunct="1"/>
            <a:r>
              <a:rPr lang="en-US" sz="2400" dirty="0">
                <a:cs typeface="ヒラギノ角ゴ Pro W3" pitchFamily="-123" charset="-128"/>
              </a:rPr>
              <a:t>You can submit claims many ways:</a:t>
            </a:r>
          </a:p>
          <a:p>
            <a:pPr lvl="1" eaLnBrk="1" hangingPunct="1"/>
            <a:r>
              <a:rPr lang="en-US" sz="2400" dirty="0"/>
              <a:t>Paper forms</a:t>
            </a:r>
          </a:p>
          <a:p>
            <a:pPr lvl="1" eaLnBrk="1" hangingPunct="1"/>
            <a:r>
              <a:rPr lang="en-US" sz="2400" dirty="0"/>
              <a:t>Online via Sun Life website </a:t>
            </a:r>
          </a:p>
          <a:p>
            <a:pPr lvl="1" eaLnBrk="1" hangingPunct="1"/>
            <a:r>
              <a:rPr lang="en-US" sz="2400" dirty="0"/>
              <a:t>Mobile App (for iPhone, Android)</a:t>
            </a:r>
          </a:p>
          <a:p>
            <a:pPr lvl="1" eaLnBrk="1" hangingPunct="1"/>
            <a:r>
              <a:rPr lang="en-US" sz="2400" dirty="0"/>
              <a:t>Automatically with your Assure Card (prescription drugs) at the pharmacy</a:t>
            </a:r>
          </a:p>
          <a:p>
            <a:pPr lvl="1" eaLnBrk="1" hangingPunct="1"/>
            <a:r>
              <a:rPr lang="en-US" sz="2400" dirty="0"/>
              <a:t>Personal Spending Account claims may only be submitted via paper claim form</a:t>
            </a:r>
          </a:p>
          <a:p>
            <a:pPr lvl="1" eaLnBrk="1" hangingPunct="1"/>
            <a:endParaRPr lang="en-US" sz="2400" dirty="0"/>
          </a:p>
          <a:p>
            <a:pPr eaLnBrk="1" hangingPunct="1"/>
            <a:endParaRPr lang="en-US" sz="2400" dirty="0">
              <a:cs typeface="ヒラギノ角ゴ Pro W3" pitchFamily="-123" charset="-128"/>
            </a:endParaRPr>
          </a:p>
        </p:txBody>
      </p:sp>
    </p:spTree>
    <p:extLst>
      <p:ext uri="{BB962C8B-B14F-4D97-AF65-F5344CB8AC3E}">
        <p14:creationId xmlns:p14="http://schemas.microsoft.com/office/powerpoint/2010/main" val="245993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dirty="0">
                <a:cs typeface="ヒラギノ角ゴ Pro W3" pitchFamily="-123" charset="-128"/>
              </a:rPr>
              <a:t>Sign up for Sun Life</a:t>
            </a:r>
          </a:p>
        </p:txBody>
      </p:sp>
      <p:sp>
        <p:nvSpPr>
          <p:cNvPr id="103426" name="Content Placeholder 2"/>
          <p:cNvSpPr>
            <a:spLocks noGrp="1"/>
          </p:cNvSpPr>
          <p:nvPr>
            <p:ph idx="1"/>
          </p:nvPr>
        </p:nvSpPr>
        <p:spPr>
          <a:xfrm>
            <a:off x="2057400" y="1447800"/>
            <a:ext cx="4419600" cy="4343400"/>
          </a:xfrm>
        </p:spPr>
        <p:txBody>
          <a:bodyPr/>
          <a:lstStyle/>
          <a:p>
            <a:endParaRPr lang="en-US" dirty="0">
              <a:cs typeface="ヒラギノ角ゴ Pro W3" pitchFamily="-123" charset="-128"/>
            </a:endParaRPr>
          </a:p>
          <a:p>
            <a:r>
              <a:rPr lang="en-US" dirty="0">
                <a:cs typeface="ヒラギノ角ゴ Pro W3" pitchFamily="-123" charset="-128"/>
              </a:rPr>
              <a:t>Go to www.mysunlife.ca</a:t>
            </a:r>
          </a:p>
          <a:p>
            <a:r>
              <a:rPr lang="en-US" dirty="0">
                <a:cs typeface="ヒラギノ角ゴ Pro W3" pitchFamily="-123" charset="-128"/>
              </a:rPr>
              <a:t>Click “Register now”</a:t>
            </a:r>
          </a:p>
          <a:p>
            <a:pPr lvl="1"/>
            <a:endParaRPr lang="en-US" dirty="0"/>
          </a:p>
        </p:txBody>
      </p:sp>
      <p:grpSp>
        <p:nvGrpSpPr>
          <p:cNvPr id="4" name="Group 3"/>
          <p:cNvGrpSpPr/>
          <p:nvPr/>
        </p:nvGrpSpPr>
        <p:grpSpPr>
          <a:xfrm>
            <a:off x="6744072" y="1772816"/>
            <a:ext cx="3528392" cy="3637124"/>
            <a:chOff x="5220072" y="1772816"/>
            <a:chExt cx="3528392" cy="3637124"/>
          </a:xfrm>
        </p:grpSpPr>
        <p:pic>
          <p:nvPicPr>
            <p:cNvPr id="103428" name="Picture 6" descr="Portal.jpg"/>
            <p:cNvPicPr>
              <a:picLocks noChangeAspect="1"/>
            </p:cNvPicPr>
            <p:nvPr/>
          </p:nvPicPr>
          <p:blipFill>
            <a:blip r:embed="rId4" cstate="print"/>
            <a:srcRect l="6599" t="7992" r="6213" b="31125"/>
            <a:stretch>
              <a:fillRect/>
            </a:stretch>
          </p:blipFill>
          <p:spPr bwMode="auto">
            <a:xfrm>
              <a:off x="5220072" y="1772816"/>
              <a:ext cx="3528392" cy="3637124"/>
            </a:xfrm>
            <a:prstGeom prst="rect">
              <a:avLst/>
            </a:prstGeom>
            <a:noFill/>
            <a:ln w="9525">
              <a:noFill/>
              <a:miter lim="800000"/>
              <a:headEnd/>
              <a:tailEnd/>
            </a:ln>
          </p:spPr>
        </p:pic>
        <p:sp>
          <p:nvSpPr>
            <p:cNvPr id="3" name="Rectangle 2"/>
            <p:cNvSpPr/>
            <p:nvPr/>
          </p:nvSpPr>
          <p:spPr bwMode="auto">
            <a:xfrm>
              <a:off x="5404850" y="1882239"/>
              <a:ext cx="3158836" cy="2814452"/>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CA" dirty="0">
                <a:latin typeface="Arial" charset="0"/>
                <a:ea typeface="ヒラギノ角ゴ Pro W3" charset="-128"/>
              </a:endParaRPr>
            </a:p>
          </p:txBody>
        </p:sp>
      </p:grpSp>
      <p:pic>
        <p:nvPicPr>
          <p:cNvPr id="2" name="Picture 1"/>
          <p:cNvPicPr>
            <a:picLocks noChangeAspect="1"/>
          </p:cNvPicPr>
          <p:nvPr/>
        </p:nvPicPr>
        <p:blipFill>
          <a:blip r:embed="rId5"/>
          <a:stretch>
            <a:fillRect/>
          </a:stretch>
        </p:blipFill>
        <p:spPr>
          <a:xfrm>
            <a:off x="6928851" y="1828801"/>
            <a:ext cx="3257887" cy="2867891"/>
          </a:xfrm>
          <a:prstGeom prst="rect">
            <a:avLst/>
          </a:prstGeom>
        </p:spPr>
      </p:pic>
    </p:spTree>
    <p:custDataLst>
      <p:tags r:id="rId1"/>
    </p:custDataLst>
    <p:extLst>
      <p:ext uri="{BB962C8B-B14F-4D97-AF65-F5344CB8AC3E}">
        <p14:creationId xmlns:p14="http://schemas.microsoft.com/office/powerpoint/2010/main" val="117120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Provincial Health Care Plans</a:t>
            </a:r>
          </a:p>
        </p:txBody>
      </p:sp>
      <p:sp>
        <p:nvSpPr>
          <p:cNvPr id="3" name="Content Placeholder 2"/>
          <p:cNvSpPr>
            <a:spLocks noGrp="1"/>
          </p:cNvSpPr>
          <p:nvPr>
            <p:ph idx="1"/>
          </p:nvPr>
        </p:nvSpPr>
        <p:spPr>
          <a:xfrm>
            <a:off x="2057400" y="1219200"/>
            <a:ext cx="8153400" cy="4343400"/>
          </a:xfrm>
        </p:spPr>
        <p:txBody>
          <a:bodyPr/>
          <a:lstStyle/>
          <a:p>
            <a:pPr marL="1587" lvl="1" indent="0">
              <a:buClr>
                <a:schemeClr val="accent1">
                  <a:lumMod val="75000"/>
                </a:schemeClr>
              </a:buClr>
              <a:buFont typeface="Wingdings" pitchFamily="2" charset="2"/>
              <a:buChar char="§"/>
            </a:pPr>
            <a:r>
              <a:rPr lang="en-US" dirty="0">
                <a:solidFill>
                  <a:schemeClr val="accent4"/>
                </a:solidFill>
              </a:rPr>
              <a:t> The Schlumberger group health plan works in conjunction with the government sponsored health plan</a:t>
            </a:r>
          </a:p>
          <a:p>
            <a:pPr marL="1587" lvl="1" indent="0">
              <a:buClr>
                <a:schemeClr val="accent1">
                  <a:lumMod val="75000"/>
                </a:schemeClr>
              </a:buClr>
              <a:buFont typeface="Wingdings" pitchFamily="2" charset="2"/>
              <a:buChar char="§"/>
            </a:pPr>
            <a:r>
              <a:rPr lang="en-US" dirty="0">
                <a:solidFill>
                  <a:schemeClr val="accent4"/>
                </a:solidFill>
              </a:rPr>
              <a:t> You must be a member of the provincial healthcare plan to participate in the Schlumberger group plan  </a:t>
            </a:r>
          </a:p>
          <a:p>
            <a:pPr marL="1587" lvl="1" indent="0">
              <a:buClr>
                <a:schemeClr val="accent1">
                  <a:lumMod val="75000"/>
                </a:schemeClr>
              </a:buClr>
              <a:buFont typeface="Wingdings" pitchFamily="2" charset="2"/>
              <a:buChar char="§"/>
            </a:pPr>
            <a:r>
              <a:rPr lang="en-US" dirty="0">
                <a:solidFill>
                  <a:schemeClr val="accent4"/>
                </a:solidFill>
              </a:rPr>
              <a:t> To apply and obtain a provincial health care card visit Service Canada: </a:t>
            </a:r>
          </a:p>
          <a:p>
            <a:pPr>
              <a:buClr>
                <a:schemeClr val="accent1">
                  <a:lumMod val="75000"/>
                </a:schemeClr>
              </a:buClr>
            </a:pPr>
            <a:r>
              <a:rPr lang="en-US" dirty="0">
                <a:solidFill>
                  <a:schemeClr val="tx2"/>
                </a:solidFill>
                <a:hlinkClick r:id="rId3"/>
              </a:rPr>
              <a:t>https://www.canada.ca/en/health-canada/services/health-cards.html</a:t>
            </a:r>
            <a:endParaRPr lang="en-US" dirty="0">
              <a:solidFill>
                <a:schemeClr val="tx2"/>
              </a:solidFill>
            </a:endParaRPr>
          </a:p>
          <a:p>
            <a:pPr marL="0" indent="0">
              <a:buClr>
                <a:schemeClr val="accent1">
                  <a:lumMod val="75000"/>
                </a:schemeClr>
              </a:buClr>
              <a:buNone/>
            </a:pPr>
            <a:endParaRPr lang="en-US" dirty="0">
              <a:solidFill>
                <a:schemeClr val="tx2"/>
              </a:solidFill>
            </a:endParaRPr>
          </a:p>
        </p:txBody>
      </p:sp>
      <p:pic>
        <p:nvPicPr>
          <p:cNvPr id="4" name="Picture 2"/>
          <p:cNvPicPr>
            <a:picLocks noChangeAspect="1" noChangeArrowheads="1"/>
          </p:cNvPicPr>
          <p:nvPr/>
        </p:nvPicPr>
        <p:blipFill>
          <a:blip r:embed="rId4" cstate="print"/>
          <a:srcRect/>
          <a:stretch>
            <a:fillRect/>
          </a:stretch>
        </p:blipFill>
        <p:spPr bwMode="auto">
          <a:xfrm>
            <a:off x="5617369" y="3731173"/>
            <a:ext cx="3243263" cy="2057400"/>
          </a:xfrm>
          <a:prstGeom prst="rect">
            <a:avLst/>
          </a:prstGeom>
          <a:noFill/>
          <a:ln w="9525">
            <a:noFill/>
            <a:miter lim="800000"/>
            <a:headEnd/>
            <a:tailEnd/>
          </a:ln>
        </p:spPr>
      </p:pic>
      <p:cxnSp>
        <p:nvCxnSpPr>
          <p:cNvPr id="5" name="Straight Arrow Connector 4"/>
          <p:cNvCxnSpPr/>
          <p:nvPr/>
        </p:nvCxnSpPr>
        <p:spPr bwMode="auto">
          <a:xfrm>
            <a:off x="4131468" y="4229100"/>
            <a:ext cx="2971800" cy="7620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464307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7372" y="359228"/>
            <a:ext cx="10871200" cy="685800"/>
          </a:xfrm>
        </p:spPr>
        <p:txBody>
          <a:bodyPr/>
          <a:lstStyle/>
          <a:p>
            <a:r>
              <a:rPr lang="en-US" dirty="0"/>
              <a:t>Sign up for Sun Life</a:t>
            </a:r>
          </a:p>
        </p:txBody>
      </p:sp>
      <p:sp>
        <p:nvSpPr>
          <p:cNvPr id="4" name="Slide Number Placeholder 3"/>
          <p:cNvSpPr>
            <a:spLocks noGrp="1"/>
          </p:cNvSpPr>
          <p:nvPr>
            <p:ph type="sldNum" sz="quarter" idx="10"/>
          </p:nvPr>
        </p:nvSpPr>
        <p:spPr/>
        <p:txBody>
          <a:bodyPr/>
          <a:lstStyle/>
          <a:p>
            <a:pPr>
              <a:defRPr/>
            </a:pPr>
            <a:fld id="{6C6107D0-C004-449C-9D56-2A051C1816F1}" type="slidenum">
              <a:rPr lang="en-US" smtClean="0"/>
              <a:pPr>
                <a:defRPr/>
              </a:pPr>
              <a:t>40</a:t>
            </a:fld>
            <a:endParaRPr lang="en-US" dirty="0"/>
          </a:p>
        </p:txBody>
      </p:sp>
      <p:pic>
        <p:nvPicPr>
          <p:cNvPr id="2" name="Picture 1"/>
          <p:cNvPicPr>
            <a:picLocks noChangeAspect="1"/>
          </p:cNvPicPr>
          <p:nvPr/>
        </p:nvPicPr>
        <p:blipFill>
          <a:blip r:embed="rId3"/>
          <a:stretch>
            <a:fillRect/>
          </a:stretch>
        </p:blipFill>
        <p:spPr>
          <a:xfrm>
            <a:off x="4709886" y="657101"/>
            <a:ext cx="6154057" cy="438319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809" y="3051738"/>
            <a:ext cx="3862820" cy="246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a:extLst>
              <a:ext uri="{FF2B5EF4-FFF2-40B4-BE49-F238E27FC236}">
                <a16:creationId xmlns:a16="http://schemas.microsoft.com/office/drawing/2014/main" id="{857B837D-8316-4731-AA1D-86A037A9E92A}"/>
              </a:ext>
            </a:extLst>
          </p:cNvPr>
          <p:cNvSpPr txBox="1">
            <a:spLocks/>
          </p:cNvSpPr>
          <p:nvPr/>
        </p:nvSpPr>
        <p:spPr bwMode="auto">
          <a:xfrm>
            <a:off x="752434" y="1433286"/>
            <a:ext cx="441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123" charset="2"/>
              <a:buChar char="§"/>
              <a:defRPr sz="2000">
                <a:solidFill>
                  <a:srgbClr val="000000"/>
                </a:solidFill>
                <a:latin typeface="+mn-lt"/>
                <a:ea typeface="+mn-ea"/>
                <a:cs typeface="ヒラギノ角ゴ Pro W3"/>
              </a:defRPr>
            </a:lvl1pPr>
            <a:lvl2pPr marL="742950" indent="-285750" algn="l" rtl="0" eaLnBrk="0" fontAlgn="base" hangingPunct="0">
              <a:spcBef>
                <a:spcPct val="20000"/>
              </a:spcBef>
              <a:spcAft>
                <a:spcPct val="0"/>
              </a:spcAft>
              <a:buClr>
                <a:schemeClr val="accent2"/>
              </a:buClr>
              <a:buFont typeface="Wingdings" pitchFamily="-123" charset="2"/>
              <a:buChar char="§"/>
              <a:defRPr sz="2000">
                <a:solidFill>
                  <a:srgbClr val="000000"/>
                </a:solidFill>
                <a:latin typeface="+mn-lt"/>
                <a:ea typeface="+mn-ea"/>
                <a:cs typeface="ヒラギノ角ゴ Pro W3"/>
              </a:defRPr>
            </a:lvl2pPr>
            <a:lvl3pPr marL="1085850" indent="-228600" algn="l" rtl="0" eaLnBrk="0" fontAlgn="base" hangingPunct="0">
              <a:spcBef>
                <a:spcPct val="20000"/>
              </a:spcBef>
              <a:spcAft>
                <a:spcPct val="0"/>
              </a:spcAft>
              <a:buClr>
                <a:schemeClr val="tx1"/>
              </a:buClr>
              <a:buFont typeface="Wingdings" pitchFamily="-123" charset="2"/>
              <a:buChar char="§"/>
              <a:defRPr sz="2000">
                <a:solidFill>
                  <a:schemeClr val="tx1"/>
                </a:solidFill>
                <a:latin typeface="+mn-lt"/>
                <a:ea typeface="+mn-ea"/>
                <a:cs typeface="ヒラギノ角ゴ Pro W3"/>
              </a:defRPr>
            </a:lvl3pPr>
            <a:lvl4pPr marL="1428750" indent="-228600" algn="l" rtl="0" eaLnBrk="0" fontAlgn="base" hangingPunct="0">
              <a:spcBef>
                <a:spcPct val="20000"/>
              </a:spcBef>
              <a:spcAft>
                <a:spcPct val="0"/>
              </a:spcAft>
              <a:buClr>
                <a:schemeClr val="accent1"/>
              </a:buClr>
              <a:buFont typeface="Wingdings" pitchFamily="-123" charset="2"/>
              <a:buChar char="§"/>
              <a:defRPr sz="2000">
                <a:solidFill>
                  <a:schemeClr val="tx1"/>
                </a:solidFill>
                <a:latin typeface="+mn-lt"/>
                <a:ea typeface="+mn-ea"/>
                <a:cs typeface="ヒラギノ角ゴ Pro W3"/>
              </a:defRPr>
            </a:lvl4pPr>
            <a:lvl5pPr marL="1771650" indent="-228600" algn="l" rtl="0" eaLnBrk="0" fontAlgn="base" hangingPunct="0">
              <a:spcBef>
                <a:spcPct val="20000"/>
              </a:spcBef>
              <a:spcAft>
                <a:spcPct val="0"/>
              </a:spcAft>
              <a:buClr>
                <a:schemeClr val="accent2"/>
              </a:buClr>
              <a:buFont typeface="Wingdings" pitchFamily="-123" charset="2"/>
              <a:buChar char="§"/>
              <a:defRPr sz="2000">
                <a:solidFill>
                  <a:schemeClr val="tx1"/>
                </a:solidFill>
                <a:latin typeface="+mn-lt"/>
                <a:ea typeface="+mn-ea"/>
                <a:cs typeface="ヒラギノ角ゴ Pro W3"/>
              </a:defRPr>
            </a:lvl5pPr>
            <a:lvl6pPr marL="22288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6pPr>
            <a:lvl7pPr marL="26860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7pPr>
            <a:lvl8pPr marL="31432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8pPr>
            <a:lvl9pPr marL="3600450" indent="-228600" algn="l" rtl="0" fontAlgn="base">
              <a:spcBef>
                <a:spcPct val="20000"/>
              </a:spcBef>
              <a:spcAft>
                <a:spcPct val="0"/>
              </a:spcAft>
              <a:buClr>
                <a:schemeClr val="accent2"/>
              </a:buClr>
              <a:buFont typeface="Wingdings" charset="2"/>
              <a:buChar char="§"/>
              <a:defRPr sz="2000">
                <a:solidFill>
                  <a:schemeClr val="tx1"/>
                </a:solidFill>
                <a:latin typeface="+mn-lt"/>
                <a:ea typeface="+mn-ea"/>
              </a:defRPr>
            </a:lvl9pPr>
          </a:lstStyle>
          <a:p>
            <a:endParaRPr lang="en-US" kern="0" dirty="0">
              <a:cs typeface="ヒラギノ角ゴ Pro W3" pitchFamily="-123" charset="-128"/>
            </a:endParaRPr>
          </a:p>
          <a:p>
            <a:r>
              <a:rPr lang="en-US" kern="0" dirty="0">
                <a:cs typeface="ヒラギノ角ゴ Pro W3" pitchFamily="-123" charset="-128"/>
              </a:rPr>
              <a:t>One to two weeks following enrollment</a:t>
            </a:r>
          </a:p>
          <a:p>
            <a:r>
              <a:rPr lang="en-US" kern="0" dirty="0">
                <a:cs typeface="ヒラギノ角ゴ Pro W3" pitchFamily="-123" charset="-128"/>
              </a:rPr>
              <a:t>Go to www.mysunlife.ca</a:t>
            </a:r>
          </a:p>
          <a:p>
            <a:r>
              <a:rPr lang="en-US" kern="0" dirty="0">
                <a:cs typeface="ヒラギノ角ゴ Pro W3" pitchFamily="-123" charset="-128"/>
              </a:rPr>
              <a:t>Click “Register now”</a:t>
            </a:r>
          </a:p>
          <a:p>
            <a:pPr lvl="1"/>
            <a:endParaRPr lang="en-US" kern="0" dirty="0"/>
          </a:p>
        </p:txBody>
      </p:sp>
    </p:spTree>
    <p:extLst>
      <p:ext uri="{BB962C8B-B14F-4D97-AF65-F5344CB8AC3E}">
        <p14:creationId xmlns:p14="http://schemas.microsoft.com/office/powerpoint/2010/main" val="1279926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56" y="3623130"/>
            <a:ext cx="7772400" cy="1362075"/>
          </a:xfrm>
        </p:spPr>
        <p:txBody>
          <a:bodyPr/>
          <a:lstStyle/>
          <a:p>
            <a:r>
              <a:rPr lang="en-US" b="1" dirty="0"/>
              <a:t>Employee and family assistance program (EFAP)</a:t>
            </a:r>
          </a:p>
        </p:txBody>
      </p:sp>
    </p:spTree>
    <p:extLst>
      <p:ext uri="{BB962C8B-B14F-4D97-AF65-F5344CB8AC3E}">
        <p14:creationId xmlns:p14="http://schemas.microsoft.com/office/powerpoint/2010/main" val="150257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Morneau Shepell</a:t>
            </a:r>
          </a:p>
        </p:txBody>
      </p:sp>
      <p:sp>
        <p:nvSpPr>
          <p:cNvPr id="3" name="Content Placeholder 2"/>
          <p:cNvSpPr>
            <a:spLocks noGrp="1"/>
          </p:cNvSpPr>
          <p:nvPr>
            <p:ph idx="1"/>
          </p:nvPr>
        </p:nvSpPr>
        <p:spPr/>
        <p:txBody>
          <a:bodyPr/>
          <a:lstStyle/>
          <a:p>
            <a:pPr>
              <a:buNone/>
            </a:pPr>
            <a:r>
              <a:rPr lang="en-US" dirty="0">
                <a:solidFill>
                  <a:schemeClr val="tx1"/>
                </a:solidFill>
              </a:rPr>
              <a:t>Employee and Family Assistance Program </a:t>
            </a:r>
          </a:p>
          <a:p>
            <a:pPr>
              <a:buFont typeface="Wingdings" pitchFamily="2" charset="2"/>
              <a:buChar char="§"/>
            </a:pPr>
            <a:r>
              <a:rPr lang="en-US" dirty="0">
                <a:solidFill>
                  <a:schemeClr val="tx1"/>
                </a:solidFill>
              </a:rPr>
              <a:t>Confidential help with work and life issues</a:t>
            </a:r>
          </a:p>
          <a:p>
            <a:r>
              <a:rPr lang="en-US" dirty="0">
                <a:solidFill>
                  <a:schemeClr val="tx1"/>
                </a:solidFill>
              </a:rPr>
              <a:t>Services include:</a:t>
            </a:r>
          </a:p>
          <a:p>
            <a:pPr lvl="1"/>
            <a:r>
              <a:rPr lang="en-US" dirty="0">
                <a:solidFill>
                  <a:schemeClr val="tx1"/>
                </a:solidFill>
              </a:rPr>
              <a:t>Professional counseling including an online program. </a:t>
            </a:r>
          </a:p>
          <a:p>
            <a:pPr lvl="1"/>
            <a:r>
              <a:rPr lang="en-US" dirty="0">
                <a:solidFill>
                  <a:schemeClr val="tx1"/>
                </a:solidFill>
              </a:rPr>
              <a:t>Access to subject matter experts. </a:t>
            </a:r>
          </a:p>
          <a:p>
            <a:pPr marL="457200" lvl="1" indent="0">
              <a:buNone/>
            </a:pPr>
            <a:endParaRPr lang="en-US"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r>
              <a:rPr lang="en-US" dirty="0">
                <a:solidFill>
                  <a:schemeClr val="tx1"/>
                </a:solidFill>
              </a:rPr>
              <a:t>Online resources, tools, articles, action plans and self-directed help kits on real and relevant issues </a:t>
            </a:r>
          </a:p>
          <a:p>
            <a:pPr>
              <a:buNone/>
            </a:pPr>
            <a:endParaRPr lang="en-US" b="1" dirty="0"/>
          </a:p>
          <a:p>
            <a:pPr algn="ctr">
              <a:buNone/>
            </a:pPr>
            <a:r>
              <a:rPr lang="en-US" sz="2800" b="1" dirty="0">
                <a:solidFill>
                  <a:schemeClr val="accent5">
                    <a:lumMod val="75000"/>
                  </a:schemeClr>
                </a:solidFill>
              </a:rPr>
              <a:t>workhealthlife.com or 1-866-833-7690</a:t>
            </a:r>
          </a:p>
        </p:txBody>
      </p:sp>
      <p:graphicFrame>
        <p:nvGraphicFramePr>
          <p:cNvPr id="4" name="Table 3"/>
          <p:cNvGraphicFramePr>
            <a:graphicFrameLocks noGrp="1"/>
          </p:cNvGraphicFramePr>
          <p:nvPr>
            <p:extLst/>
          </p:nvPr>
        </p:nvGraphicFramePr>
        <p:xfrm>
          <a:off x="2351584" y="3429000"/>
          <a:ext cx="7416824" cy="741680"/>
        </p:xfrm>
        <a:graphic>
          <a:graphicData uri="http://schemas.openxmlformats.org/drawingml/2006/table">
            <a:tbl>
              <a:tblPr bandRow="1">
                <a:tableStyleId>{08FB837D-C827-4EFA-A057-4D05807E0F7C}</a:tableStyleId>
              </a:tblPr>
              <a:tblGrid>
                <a:gridCol w="1854206">
                  <a:extLst>
                    <a:ext uri="{9D8B030D-6E8A-4147-A177-3AD203B41FA5}">
                      <a16:colId xmlns:a16="http://schemas.microsoft.com/office/drawing/2014/main" val="20000"/>
                    </a:ext>
                  </a:extLst>
                </a:gridCol>
                <a:gridCol w="1854206">
                  <a:extLst>
                    <a:ext uri="{9D8B030D-6E8A-4147-A177-3AD203B41FA5}">
                      <a16:colId xmlns:a16="http://schemas.microsoft.com/office/drawing/2014/main" val="20001"/>
                    </a:ext>
                  </a:extLst>
                </a:gridCol>
                <a:gridCol w="1854206">
                  <a:extLst>
                    <a:ext uri="{9D8B030D-6E8A-4147-A177-3AD203B41FA5}">
                      <a16:colId xmlns:a16="http://schemas.microsoft.com/office/drawing/2014/main" val="20002"/>
                    </a:ext>
                  </a:extLst>
                </a:gridCol>
                <a:gridCol w="1854206">
                  <a:extLst>
                    <a:ext uri="{9D8B030D-6E8A-4147-A177-3AD203B41FA5}">
                      <a16:colId xmlns:a16="http://schemas.microsoft.com/office/drawing/2014/main" val="20003"/>
                    </a:ext>
                  </a:extLst>
                </a:gridCol>
              </a:tblGrid>
              <a:tr h="370840">
                <a:tc>
                  <a:txBody>
                    <a:bodyPr/>
                    <a:lstStyle/>
                    <a:p>
                      <a:pPr marL="0" algn="l" defTabSz="914400" rtl="0" eaLnBrk="1" latinLnBrk="0" hangingPunct="1"/>
                      <a:r>
                        <a:rPr lang="en-US" sz="1400" kern="1200" dirty="0"/>
                        <a:t>Family Support</a:t>
                      </a:r>
                      <a:endParaRPr lang="en-US" sz="1400" b="0" kern="1200" dirty="0">
                        <a:solidFill>
                          <a:schemeClr val="tx1"/>
                        </a:solidFill>
                        <a:latin typeface="+mn-lt"/>
                        <a:ea typeface="+mn-ea"/>
                        <a:cs typeface="+mn-cs"/>
                      </a:endParaRPr>
                    </a:p>
                  </a:txBody>
                  <a:tcPr/>
                </a:tc>
                <a:tc>
                  <a:txBody>
                    <a:bodyPr/>
                    <a:lstStyle/>
                    <a:p>
                      <a:r>
                        <a:rPr lang="en-US" sz="1400" dirty="0"/>
                        <a:t>Financial Support</a:t>
                      </a:r>
                      <a:endParaRPr lang="en-US" sz="1400" b="0" dirty="0">
                        <a:solidFill>
                          <a:schemeClr val="tx1"/>
                        </a:solidFill>
                      </a:endParaRPr>
                    </a:p>
                  </a:txBody>
                  <a:tcPr/>
                </a:tc>
                <a:tc>
                  <a:txBody>
                    <a:bodyPr/>
                    <a:lstStyle/>
                    <a:p>
                      <a:r>
                        <a:rPr lang="en-US" sz="1400" dirty="0"/>
                        <a:t>Legal</a:t>
                      </a:r>
                      <a:endParaRPr lang="en-US" sz="1400" b="0" dirty="0">
                        <a:solidFill>
                          <a:schemeClr val="tx1"/>
                        </a:solidFill>
                      </a:endParaRPr>
                    </a:p>
                  </a:txBody>
                  <a:tcPr/>
                </a:tc>
                <a:tc>
                  <a:txBody>
                    <a:bodyPr/>
                    <a:lstStyle/>
                    <a:p>
                      <a:r>
                        <a:rPr lang="en-US" sz="1400" dirty="0"/>
                        <a:t>Health Coaching</a:t>
                      </a:r>
                      <a:endParaRPr lang="en-US" sz="1400" b="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400" dirty="0"/>
                        <a:t>Naturopathic Service</a:t>
                      </a:r>
                      <a:endParaRPr lang="en-US" sz="1400" dirty="0">
                        <a:solidFill>
                          <a:schemeClr val="tx1"/>
                        </a:solidFill>
                      </a:endParaRPr>
                    </a:p>
                  </a:txBody>
                  <a:tcPr/>
                </a:tc>
                <a:tc>
                  <a:txBody>
                    <a:bodyPr/>
                    <a:lstStyle/>
                    <a:p>
                      <a:r>
                        <a:rPr lang="en-US" sz="1400" dirty="0"/>
                        <a:t>Nutrition</a:t>
                      </a:r>
                      <a:endParaRPr lang="en-US" sz="1400" dirty="0">
                        <a:solidFill>
                          <a:schemeClr val="tx1"/>
                        </a:solidFill>
                      </a:endParaRPr>
                    </a:p>
                  </a:txBody>
                  <a:tcPr/>
                </a:tc>
                <a:tc>
                  <a:txBody>
                    <a:bodyPr/>
                    <a:lstStyle/>
                    <a:p>
                      <a:r>
                        <a:rPr lang="en-US" sz="1400" dirty="0"/>
                        <a:t>Work/Life</a:t>
                      </a:r>
                      <a:r>
                        <a:rPr lang="en-US" sz="1400" baseline="0" dirty="0"/>
                        <a:t> Balance</a:t>
                      </a:r>
                      <a:endParaRPr lang="en-US" sz="1400" dirty="0">
                        <a:solidFill>
                          <a:schemeClr val="tx1"/>
                        </a:solidFill>
                      </a:endParaRPr>
                    </a:p>
                  </a:txBody>
                  <a:tcPr/>
                </a:tc>
                <a:tc>
                  <a:txBody>
                    <a:bodyPr/>
                    <a:lstStyle/>
                    <a:p>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3F3C514C-0257-447E-9146-82CECDA88EAE}"/>
              </a:ext>
            </a:extLst>
          </p:cNvPr>
          <p:cNvPicPr>
            <a:picLocks noChangeAspect="1"/>
          </p:cNvPicPr>
          <p:nvPr/>
        </p:nvPicPr>
        <p:blipFill>
          <a:blip r:embed="rId3"/>
          <a:stretch>
            <a:fillRect/>
          </a:stretch>
        </p:blipFill>
        <p:spPr>
          <a:xfrm>
            <a:off x="8351520" y="897925"/>
            <a:ext cx="2659380" cy="814669"/>
          </a:xfrm>
          <a:prstGeom prst="rect">
            <a:avLst/>
          </a:prstGeom>
        </p:spPr>
      </p:pic>
    </p:spTree>
    <p:extLst>
      <p:ext uri="{BB962C8B-B14F-4D97-AF65-F5344CB8AC3E}">
        <p14:creationId xmlns:p14="http://schemas.microsoft.com/office/powerpoint/2010/main" val="2078579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C22DFC-E20B-4A7E-987C-0D4814F2F08E}"/>
              </a:ext>
            </a:extLst>
          </p:cNvPr>
          <p:cNvSpPr>
            <a:spLocks noGrp="1"/>
          </p:cNvSpPr>
          <p:nvPr>
            <p:ph type="title"/>
          </p:nvPr>
        </p:nvSpPr>
        <p:spPr>
          <a:xfrm>
            <a:off x="852725" y="3981232"/>
            <a:ext cx="10363200" cy="1362075"/>
          </a:xfrm>
        </p:spPr>
        <p:txBody>
          <a:bodyPr/>
          <a:lstStyle/>
          <a:p>
            <a:r>
              <a:rPr lang="en-US" dirty="0"/>
              <a:t>fINANCIAL Benefits</a:t>
            </a:r>
          </a:p>
        </p:txBody>
      </p:sp>
      <p:sp>
        <p:nvSpPr>
          <p:cNvPr id="4" name="Slide Number Placeholder 3">
            <a:extLst>
              <a:ext uri="{FF2B5EF4-FFF2-40B4-BE49-F238E27FC236}">
                <a16:creationId xmlns:a16="http://schemas.microsoft.com/office/drawing/2014/main" id="{90ACDF7D-9D5B-4BC4-82B1-DD6C44F442BB}"/>
              </a:ext>
            </a:extLst>
          </p:cNvPr>
          <p:cNvSpPr>
            <a:spLocks noGrp="1"/>
          </p:cNvSpPr>
          <p:nvPr>
            <p:ph type="sldNum" sz="quarter" idx="10"/>
          </p:nvPr>
        </p:nvSpPr>
        <p:spPr/>
        <p:txBody>
          <a:bodyPr/>
          <a:lstStyle/>
          <a:p>
            <a:pPr>
              <a:defRPr/>
            </a:pPr>
            <a:fld id="{CD620A73-0F05-4453-A9A0-65AB6486203A}" type="slidenum">
              <a:rPr lang="en-US" smtClean="0"/>
              <a:pPr>
                <a:defRPr/>
              </a:pPr>
              <a:t>43</a:t>
            </a:fld>
            <a:endParaRPr lang="en-US" dirty="0"/>
          </a:p>
        </p:txBody>
      </p:sp>
    </p:spTree>
    <p:extLst>
      <p:ext uri="{BB962C8B-B14F-4D97-AF65-F5344CB8AC3E}">
        <p14:creationId xmlns:p14="http://schemas.microsoft.com/office/powerpoint/2010/main" val="3536058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Schlumberger’s Financial Benefits</a:t>
            </a:r>
            <a:br>
              <a:rPr lang="en-US"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a:t>Schlumberger Canada Retirement Savings Program</a:t>
            </a:r>
          </a:p>
          <a:p>
            <a:pPr lvl="1"/>
            <a:r>
              <a:rPr lang="en-US" sz="2400" dirty="0"/>
              <a:t>Defined Contribution Pension Plan (DCPP) </a:t>
            </a:r>
          </a:p>
          <a:p>
            <a:pPr lvl="1"/>
            <a:r>
              <a:rPr lang="en-US" sz="2400" dirty="0"/>
              <a:t>Deferred Profit Sharing Plan (DPSP)</a:t>
            </a:r>
          </a:p>
          <a:p>
            <a:pPr lvl="1"/>
            <a:r>
              <a:rPr lang="en-US" sz="2400" dirty="0"/>
              <a:t>Group Registered Retirement Saving Plan (RRSP)</a:t>
            </a:r>
          </a:p>
          <a:p>
            <a:pPr lvl="1"/>
            <a:r>
              <a:rPr lang="en-US" sz="2400" dirty="0"/>
              <a:t>Tax Free Savings Account (TFSA)</a:t>
            </a:r>
          </a:p>
          <a:p>
            <a:r>
              <a:rPr lang="en-US" sz="2400" dirty="0"/>
              <a:t>Discounted Stock Purchase Plan (DSPP)</a:t>
            </a:r>
          </a:p>
        </p:txBody>
      </p:sp>
    </p:spTree>
    <p:extLst>
      <p:ext uri="{BB962C8B-B14F-4D97-AF65-F5344CB8AC3E}">
        <p14:creationId xmlns:p14="http://schemas.microsoft.com/office/powerpoint/2010/main" val="2752017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Schlumberger’s Retirement Savings Plan</a:t>
            </a:r>
            <a:br>
              <a:rPr lang="en-US" dirty="0"/>
            </a:br>
            <a:endParaRPr lang="en-US" dirty="0"/>
          </a:p>
        </p:txBody>
      </p:sp>
      <p:grpSp>
        <p:nvGrpSpPr>
          <p:cNvPr id="6" name="Group 5">
            <a:extLst>
              <a:ext uri="{FF2B5EF4-FFF2-40B4-BE49-F238E27FC236}">
                <a16:creationId xmlns:a16="http://schemas.microsoft.com/office/drawing/2014/main" id="{84CF8913-7407-4F34-9920-7F72FEB78CB5}"/>
              </a:ext>
            </a:extLst>
          </p:cNvPr>
          <p:cNvGrpSpPr/>
          <p:nvPr/>
        </p:nvGrpSpPr>
        <p:grpSpPr>
          <a:xfrm>
            <a:off x="1219244" y="1596320"/>
            <a:ext cx="3464318" cy="3665361"/>
            <a:chOff x="0" y="2407258"/>
            <a:chExt cx="3464318" cy="3665361"/>
          </a:xfrm>
          <a:scene3d>
            <a:camera prst="orthographicFront"/>
            <a:lightRig rig="threePt" dir="t">
              <a:rot lat="0" lon="0" rev="7500000"/>
            </a:lightRig>
          </a:scene3d>
        </p:grpSpPr>
        <p:sp>
          <p:nvSpPr>
            <p:cNvPr id="31" name="Rectangle: Rounded Corners 30">
              <a:extLst>
                <a:ext uri="{FF2B5EF4-FFF2-40B4-BE49-F238E27FC236}">
                  <a16:creationId xmlns:a16="http://schemas.microsoft.com/office/drawing/2014/main" id="{396057CC-9062-4FF6-ADC9-53A81A6362C4}"/>
                </a:ext>
              </a:extLst>
            </p:cNvPr>
            <p:cNvSpPr/>
            <p:nvPr/>
          </p:nvSpPr>
          <p:spPr>
            <a:xfrm>
              <a:off x="0" y="2407258"/>
              <a:ext cx="3464318" cy="3665361"/>
            </a:xfrm>
            <a:prstGeom prst="roundRect">
              <a:avLst>
                <a:gd name="adj" fmla="val 10000"/>
              </a:avLst>
            </a:prstGeom>
            <a:solidFill>
              <a:srgbClr val="002847"/>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Rectangle: Rounded Corners 4">
              <a:extLst>
                <a:ext uri="{FF2B5EF4-FFF2-40B4-BE49-F238E27FC236}">
                  <a16:creationId xmlns:a16="http://schemas.microsoft.com/office/drawing/2014/main" id="{EB867F2D-DC87-4C43-81C9-99B85C9104C8}"/>
                </a:ext>
              </a:extLst>
            </p:cNvPr>
            <p:cNvSpPr txBox="1"/>
            <p:nvPr/>
          </p:nvSpPr>
          <p:spPr>
            <a:xfrm>
              <a:off x="101466" y="2508724"/>
              <a:ext cx="3261386" cy="34624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CA" sz="2800" kern="1200" dirty="0">
                  <a:latin typeface="     Arial"/>
                </a:rPr>
                <a:t>Schlumberger Retirement Savings Plan</a:t>
              </a:r>
              <a:endParaRPr lang="en-CA" sz="2800" b="1" kern="1200"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5EFE08D0-F69F-4FB4-9EF6-0D2EBC374219}"/>
              </a:ext>
            </a:extLst>
          </p:cNvPr>
          <p:cNvGrpSpPr/>
          <p:nvPr/>
        </p:nvGrpSpPr>
        <p:grpSpPr>
          <a:xfrm>
            <a:off x="4533974" y="3787993"/>
            <a:ext cx="1155333" cy="57766"/>
            <a:chOff x="3314730" y="4598931"/>
            <a:chExt cx="1155333" cy="57766"/>
          </a:xfrm>
          <a:scene3d>
            <a:camera prst="orthographicFront"/>
            <a:lightRig rig="threePt" dir="t">
              <a:rot lat="0" lon="0" rev="7500000"/>
            </a:lightRig>
          </a:scene3d>
        </p:grpSpPr>
        <p:sp>
          <p:nvSpPr>
            <p:cNvPr id="29" name="Straight Connector 5">
              <a:extLst>
                <a:ext uri="{FF2B5EF4-FFF2-40B4-BE49-F238E27FC236}">
                  <a16:creationId xmlns:a16="http://schemas.microsoft.com/office/drawing/2014/main" id="{981DEB73-E0F0-4518-96D7-852E5E766C03}"/>
                </a:ext>
              </a:extLst>
            </p:cNvPr>
            <p:cNvSpPr/>
            <p:nvPr/>
          </p:nvSpPr>
          <p:spPr>
            <a:xfrm rot="2530756">
              <a:off x="3314730" y="4615202"/>
              <a:ext cx="1155333" cy="25224"/>
            </a:xfrm>
            <a:custGeom>
              <a:avLst/>
              <a:gdLst/>
              <a:ahLst/>
              <a:cxnLst/>
              <a:rect l="0" t="0" r="0" b="0"/>
              <a:pathLst>
                <a:path>
                  <a:moveTo>
                    <a:pt x="0" y="12612"/>
                  </a:moveTo>
                  <a:lnTo>
                    <a:pt x="1155333" y="12612"/>
                  </a:lnTo>
                </a:path>
              </a:pathLst>
            </a:custGeom>
            <a:noFill/>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6">
              <a:extLst>
                <a:ext uri="{FF2B5EF4-FFF2-40B4-BE49-F238E27FC236}">
                  <a16:creationId xmlns:a16="http://schemas.microsoft.com/office/drawing/2014/main" id="{CE340DD5-95AF-4765-9B9F-77C962E13F86}"/>
                </a:ext>
              </a:extLst>
            </p:cNvPr>
            <p:cNvSpPr txBox="1"/>
            <p:nvPr/>
          </p:nvSpPr>
          <p:spPr>
            <a:xfrm rot="2530756">
              <a:off x="3863513" y="4598931"/>
              <a:ext cx="57766" cy="57766"/>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8AE1EB3A-9E0F-4C2C-8AD2-4E83080E0655}"/>
              </a:ext>
            </a:extLst>
          </p:cNvPr>
          <p:cNvGrpSpPr/>
          <p:nvPr/>
        </p:nvGrpSpPr>
        <p:grpSpPr>
          <a:xfrm>
            <a:off x="5539719" y="3625744"/>
            <a:ext cx="2316030" cy="1158015"/>
            <a:chOff x="4320475" y="4436682"/>
            <a:chExt cx="2316030" cy="1158015"/>
          </a:xfrm>
          <a:scene3d>
            <a:camera prst="orthographicFront"/>
            <a:lightRig rig="threePt" dir="t">
              <a:rot lat="0" lon="0" rev="7500000"/>
            </a:lightRig>
          </a:scene3d>
        </p:grpSpPr>
        <p:sp>
          <p:nvSpPr>
            <p:cNvPr id="27" name="Rectangle: Rounded Corners 26">
              <a:extLst>
                <a:ext uri="{FF2B5EF4-FFF2-40B4-BE49-F238E27FC236}">
                  <a16:creationId xmlns:a16="http://schemas.microsoft.com/office/drawing/2014/main" id="{2574FCB5-CAAA-4A43-888D-45C966C95248}"/>
                </a:ext>
              </a:extLst>
            </p:cNvPr>
            <p:cNvSpPr/>
            <p:nvPr/>
          </p:nvSpPr>
          <p:spPr>
            <a:xfrm>
              <a:off x="4320475" y="4436682"/>
              <a:ext cx="2316030" cy="1158015"/>
            </a:xfrm>
            <a:prstGeom prst="roundRect">
              <a:avLst>
                <a:gd name="adj" fmla="val 10000"/>
              </a:avLst>
            </a:prstGeom>
            <a:solidFill>
              <a:srgbClr val="EAAB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Rectangle: Rounded Corners 8">
              <a:extLst>
                <a:ext uri="{FF2B5EF4-FFF2-40B4-BE49-F238E27FC236}">
                  <a16:creationId xmlns:a16="http://schemas.microsoft.com/office/drawing/2014/main" id="{C5DABB23-F6CA-4E53-8F5C-B526A5917229}"/>
                </a:ext>
              </a:extLst>
            </p:cNvPr>
            <p:cNvSpPr txBox="1"/>
            <p:nvPr/>
          </p:nvSpPr>
          <p:spPr>
            <a:xfrm>
              <a:off x="4354392" y="4470599"/>
              <a:ext cx="2248196" cy="10901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Your contributions</a:t>
              </a:r>
              <a:endParaRPr lang="en-CA" sz="2000" kern="1200" dirty="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BA811EF5-D660-4DA1-8B62-DC1FE6B007B7}"/>
              </a:ext>
            </a:extLst>
          </p:cNvPr>
          <p:cNvGrpSpPr/>
          <p:nvPr/>
        </p:nvGrpSpPr>
        <p:grpSpPr>
          <a:xfrm>
            <a:off x="7855736" y="4186758"/>
            <a:ext cx="855035" cy="42751"/>
            <a:chOff x="6636492" y="4997696"/>
            <a:chExt cx="855035" cy="42751"/>
          </a:xfrm>
          <a:scene3d>
            <a:camera prst="orthographicFront"/>
            <a:lightRig rig="threePt" dir="t">
              <a:rot lat="0" lon="0" rev="7500000"/>
            </a:lightRig>
          </a:scene3d>
        </p:grpSpPr>
        <p:sp>
          <p:nvSpPr>
            <p:cNvPr id="25" name="Straight Connector 9">
              <a:extLst>
                <a:ext uri="{FF2B5EF4-FFF2-40B4-BE49-F238E27FC236}">
                  <a16:creationId xmlns:a16="http://schemas.microsoft.com/office/drawing/2014/main" id="{7B6C9476-55BB-4CF4-957F-E4A1C600E58B}"/>
                </a:ext>
              </a:extLst>
            </p:cNvPr>
            <p:cNvSpPr/>
            <p:nvPr/>
          </p:nvSpPr>
          <p:spPr>
            <a:xfrm rot="27191">
              <a:off x="6636492" y="5006459"/>
              <a:ext cx="855035" cy="25224"/>
            </a:xfrm>
            <a:custGeom>
              <a:avLst/>
              <a:gdLst/>
              <a:ahLst/>
              <a:cxnLst/>
              <a:rect l="0" t="0" r="0" b="0"/>
              <a:pathLst>
                <a:path>
                  <a:moveTo>
                    <a:pt x="0" y="12612"/>
                  </a:moveTo>
                  <a:lnTo>
                    <a:pt x="855035" y="12612"/>
                  </a:lnTo>
                </a:path>
              </a:pathLst>
            </a:custGeom>
            <a:noFill/>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10">
              <a:extLst>
                <a:ext uri="{FF2B5EF4-FFF2-40B4-BE49-F238E27FC236}">
                  <a16:creationId xmlns:a16="http://schemas.microsoft.com/office/drawing/2014/main" id="{518F0454-D9AA-4CF8-B2E3-1E8FD27D329A}"/>
                </a:ext>
              </a:extLst>
            </p:cNvPr>
            <p:cNvSpPr txBox="1"/>
            <p:nvPr/>
          </p:nvSpPr>
          <p:spPr>
            <a:xfrm rot="27191">
              <a:off x="7042634" y="4997696"/>
              <a:ext cx="42751" cy="42751"/>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E6B2E7CB-BE1C-4566-8D26-7A6D92D901E1}"/>
              </a:ext>
            </a:extLst>
          </p:cNvPr>
          <p:cNvGrpSpPr/>
          <p:nvPr/>
        </p:nvGrpSpPr>
        <p:grpSpPr>
          <a:xfrm>
            <a:off x="8710759" y="3479313"/>
            <a:ext cx="2252061" cy="1464402"/>
            <a:chOff x="7491515" y="4290251"/>
            <a:chExt cx="2252061" cy="1464402"/>
          </a:xfrm>
          <a:scene3d>
            <a:camera prst="orthographicFront"/>
            <a:lightRig rig="threePt" dir="t">
              <a:rot lat="0" lon="0" rev="7500000"/>
            </a:lightRig>
          </a:scene3d>
        </p:grpSpPr>
        <p:sp>
          <p:nvSpPr>
            <p:cNvPr id="23" name="Rectangle: Rounded Corners 22">
              <a:extLst>
                <a:ext uri="{FF2B5EF4-FFF2-40B4-BE49-F238E27FC236}">
                  <a16:creationId xmlns:a16="http://schemas.microsoft.com/office/drawing/2014/main" id="{D40ECB95-8645-488C-AD54-2E306424FDBB}"/>
                </a:ext>
              </a:extLst>
            </p:cNvPr>
            <p:cNvSpPr/>
            <p:nvPr/>
          </p:nvSpPr>
          <p:spPr>
            <a:xfrm>
              <a:off x="7491515" y="4290251"/>
              <a:ext cx="2252061" cy="1464402"/>
            </a:xfrm>
            <a:prstGeom prst="roundRect">
              <a:avLst>
                <a:gd name="adj" fmla="val 10000"/>
              </a:avLst>
            </a:prstGeom>
            <a:solidFill>
              <a:srgbClr val="EAAB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Rectangle: Rounded Corners 12">
              <a:extLst>
                <a:ext uri="{FF2B5EF4-FFF2-40B4-BE49-F238E27FC236}">
                  <a16:creationId xmlns:a16="http://schemas.microsoft.com/office/drawing/2014/main" id="{6BB49F33-5B40-4525-8E29-0854D398070F}"/>
                </a:ext>
              </a:extLst>
            </p:cNvPr>
            <p:cNvSpPr txBox="1"/>
            <p:nvPr/>
          </p:nvSpPr>
          <p:spPr>
            <a:xfrm>
              <a:off x="7534406" y="4333142"/>
              <a:ext cx="2166279" cy="13786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Arial" panose="020B0604020202020204" pitchFamily="34" charset="0"/>
                  <a:cs typeface="Arial" panose="020B0604020202020204" pitchFamily="34" charset="0"/>
                </a:rPr>
                <a:t>DCPP, RRSP TFSA</a:t>
              </a:r>
            </a:p>
          </p:txBody>
        </p:sp>
      </p:grpSp>
      <p:grpSp>
        <p:nvGrpSpPr>
          <p:cNvPr id="11" name="Group 10">
            <a:extLst>
              <a:ext uri="{FF2B5EF4-FFF2-40B4-BE49-F238E27FC236}">
                <a16:creationId xmlns:a16="http://schemas.microsoft.com/office/drawing/2014/main" id="{85568240-D9D0-4B0A-8E57-22CFF5E8658E}"/>
              </a:ext>
            </a:extLst>
          </p:cNvPr>
          <p:cNvGrpSpPr/>
          <p:nvPr/>
        </p:nvGrpSpPr>
        <p:grpSpPr>
          <a:xfrm>
            <a:off x="5078427" y="2256803"/>
            <a:ext cx="66426" cy="1328528"/>
            <a:chOff x="3859183" y="3067741"/>
            <a:chExt cx="66426" cy="1328528"/>
          </a:xfrm>
          <a:scene3d>
            <a:camera prst="orthographicFront"/>
            <a:lightRig rig="threePt" dir="t">
              <a:rot lat="0" lon="0" rev="7500000"/>
            </a:lightRig>
          </a:scene3d>
        </p:grpSpPr>
        <p:sp>
          <p:nvSpPr>
            <p:cNvPr id="21" name="Straight Connector 13">
              <a:extLst>
                <a:ext uri="{FF2B5EF4-FFF2-40B4-BE49-F238E27FC236}">
                  <a16:creationId xmlns:a16="http://schemas.microsoft.com/office/drawing/2014/main" id="{420C2746-C60D-4ACA-A230-6DE7CBB0C6CE}"/>
                </a:ext>
              </a:extLst>
            </p:cNvPr>
            <p:cNvSpPr/>
            <p:nvPr/>
          </p:nvSpPr>
          <p:spPr>
            <a:xfrm rot="18607422">
              <a:off x="3228132" y="3719393"/>
              <a:ext cx="1328528" cy="25224"/>
            </a:xfrm>
            <a:custGeom>
              <a:avLst/>
              <a:gdLst/>
              <a:ahLst/>
              <a:cxnLst/>
              <a:rect l="0" t="0" r="0" b="0"/>
              <a:pathLst>
                <a:path>
                  <a:moveTo>
                    <a:pt x="0" y="12612"/>
                  </a:moveTo>
                  <a:lnTo>
                    <a:pt x="1328528" y="12612"/>
                  </a:lnTo>
                </a:path>
              </a:pathLst>
            </a:custGeom>
            <a:noFill/>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14">
              <a:extLst>
                <a:ext uri="{FF2B5EF4-FFF2-40B4-BE49-F238E27FC236}">
                  <a16:creationId xmlns:a16="http://schemas.microsoft.com/office/drawing/2014/main" id="{4A43DF02-49FD-465B-BC2B-0A9073633721}"/>
                </a:ext>
              </a:extLst>
            </p:cNvPr>
            <p:cNvSpPr txBox="1"/>
            <p:nvPr/>
          </p:nvSpPr>
          <p:spPr>
            <a:xfrm rot="18607422">
              <a:off x="3859183" y="3698792"/>
              <a:ext cx="66426" cy="66426"/>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2F1E07B6-E6A5-4FF1-B934-86A3D44EEB0B}"/>
              </a:ext>
            </a:extLst>
          </p:cNvPr>
          <p:cNvGrpSpPr/>
          <p:nvPr/>
        </p:nvGrpSpPr>
        <p:grpSpPr>
          <a:xfrm>
            <a:off x="5539719" y="1834127"/>
            <a:ext cx="2316030" cy="1158015"/>
            <a:chOff x="4320475" y="2645065"/>
            <a:chExt cx="2316030" cy="1158015"/>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D25DB4B8-E912-487B-BB69-0A0B21EDDE46}"/>
                </a:ext>
              </a:extLst>
            </p:cNvPr>
            <p:cNvSpPr/>
            <p:nvPr/>
          </p:nvSpPr>
          <p:spPr>
            <a:xfrm>
              <a:off x="4320475" y="2645065"/>
              <a:ext cx="2316030" cy="1158015"/>
            </a:xfrm>
            <a:prstGeom prst="roundRect">
              <a:avLst>
                <a:gd name="adj" fmla="val 10000"/>
              </a:avLst>
            </a:prstGeom>
            <a:solidFill>
              <a:srgbClr val="002847"/>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Rectangle: Rounded Corners 16">
              <a:extLst>
                <a:ext uri="{FF2B5EF4-FFF2-40B4-BE49-F238E27FC236}">
                  <a16:creationId xmlns:a16="http://schemas.microsoft.com/office/drawing/2014/main" id="{28F5EFAA-0A90-41AC-9B07-3EC780C322BF}"/>
                </a:ext>
              </a:extLst>
            </p:cNvPr>
            <p:cNvSpPr txBox="1"/>
            <p:nvPr/>
          </p:nvSpPr>
          <p:spPr>
            <a:xfrm>
              <a:off x="4354392" y="2678982"/>
              <a:ext cx="2248196" cy="10901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Company contributions</a:t>
              </a:r>
              <a:endParaRPr lang="en-CA" sz="2000" kern="12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0F555D6C-B384-446C-B044-C79D16AA62E9}"/>
              </a:ext>
            </a:extLst>
          </p:cNvPr>
          <p:cNvGrpSpPr/>
          <p:nvPr/>
        </p:nvGrpSpPr>
        <p:grpSpPr>
          <a:xfrm>
            <a:off x="7855730" y="2389097"/>
            <a:ext cx="801016" cy="40050"/>
            <a:chOff x="6636486" y="3200035"/>
            <a:chExt cx="801016" cy="40050"/>
          </a:xfrm>
          <a:scene3d>
            <a:camera prst="orthographicFront"/>
            <a:lightRig rig="threePt" dir="t">
              <a:rot lat="0" lon="0" rev="7500000"/>
            </a:lightRig>
          </a:scene3d>
        </p:grpSpPr>
        <p:sp>
          <p:nvSpPr>
            <p:cNvPr id="17" name="Straight Connector 17">
              <a:extLst>
                <a:ext uri="{FF2B5EF4-FFF2-40B4-BE49-F238E27FC236}">
                  <a16:creationId xmlns:a16="http://schemas.microsoft.com/office/drawing/2014/main" id="{9EAAD43B-93D9-42B7-86DA-88929F6A55B5}"/>
                </a:ext>
              </a:extLst>
            </p:cNvPr>
            <p:cNvSpPr/>
            <p:nvPr/>
          </p:nvSpPr>
          <p:spPr>
            <a:xfrm rot="21565558">
              <a:off x="6636486" y="3207448"/>
              <a:ext cx="801016" cy="25224"/>
            </a:xfrm>
            <a:custGeom>
              <a:avLst/>
              <a:gdLst/>
              <a:ahLst/>
              <a:cxnLst/>
              <a:rect l="0" t="0" r="0" b="0"/>
              <a:pathLst>
                <a:path>
                  <a:moveTo>
                    <a:pt x="0" y="12612"/>
                  </a:moveTo>
                  <a:lnTo>
                    <a:pt x="801016" y="12612"/>
                  </a:lnTo>
                </a:path>
              </a:pathLst>
            </a:custGeom>
            <a:noFill/>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8">
              <a:extLst>
                <a:ext uri="{FF2B5EF4-FFF2-40B4-BE49-F238E27FC236}">
                  <a16:creationId xmlns:a16="http://schemas.microsoft.com/office/drawing/2014/main" id="{A1A59948-E78A-4398-81D5-40BF44AE4A18}"/>
                </a:ext>
              </a:extLst>
            </p:cNvPr>
            <p:cNvSpPr txBox="1"/>
            <p:nvPr/>
          </p:nvSpPr>
          <p:spPr>
            <a:xfrm rot="21565558">
              <a:off x="7016968" y="3200035"/>
              <a:ext cx="40050" cy="40050"/>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D708C4CA-8715-4E2C-94D2-D5BB2C409AD0}"/>
              </a:ext>
            </a:extLst>
          </p:cNvPr>
          <p:cNvGrpSpPr/>
          <p:nvPr/>
        </p:nvGrpSpPr>
        <p:grpSpPr>
          <a:xfrm>
            <a:off x="8656726" y="1642099"/>
            <a:ext cx="2316030" cy="1526020"/>
            <a:chOff x="7437482" y="2453037"/>
            <a:chExt cx="2316030" cy="1526020"/>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AB4CD81F-0BF1-4B38-89C1-48A87E1563E6}"/>
                </a:ext>
              </a:extLst>
            </p:cNvPr>
            <p:cNvSpPr/>
            <p:nvPr/>
          </p:nvSpPr>
          <p:spPr>
            <a:xfrm>
              <a:off x="7437482" y="2453037"/>
              <a:ext cx="2316030" cy="1526020"/>
            </a:xfrm>
            <a:prstGeom prst="roundRect">
              <a:avLst>
                <a:gd name="adj" fmla="val 10000"/>
              </a:avLst>
            </a:prstGeom>
            <a:solidFill>
              <a:srgbClr val="002847"/>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Rectangle: Rounded Corners 20">
              <a:extLst>
                <a:ext uri="{FF2B5EF4-FFF2-40B4-BE49-F238E27FC236}">
                  <a16:creationId xmlns:a16="http://schemas.microsoft.com/office/drawing/2014/main" id="{BB4383D0-BCE4-40A2-BB07-4A66651BB3E9}"/>
                </a:ext>
              </a:extLst>
            </p:cNvPr>
            <p:cNvSpPr txBox="1"/>
            <p:nvPr/>
          </p:nvSpPr>
          <p:spPr>
            <a:xfrm>
              <a:off x="7482178" y="2497733"/>
              <a:ext cx="2226638" cy="14366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Arial" panose="020B0604020202020204" pitchFamily="34" charset="0"/>
                  <a:cs typeface="Arial" panose="020B0604020202020204" pitchFamily="34" charset="0"/>
                </a:rPr>
                <a:t>DCPP</a:t>
              </a:r>
            </a:p>
            <a:p>
              <a:pPr marL="0" lvl="0" indent="0" algn="ctr" defTabSz="1244600">
                <a:lnSpc>
                  <a:spcPct val="90000"/>
                </a:lnSpc>
                <a:spcBef>
                  <a:spcPct val="0"/>
                </a:spcBef>
                <a:spcAft>
                  <a:spcPct val="35000"/>
                </a:spcAft>
                <a:buNone/>
              </a:pPr>
              <a:r>
                <a:rPr lang="en-US" sz="2800" kern="1200" dirty="0">
                  <a:solidFill>
                    <a:schemeClr val="bg1"/>
                  </a:solidFill>
                  <a:latin typeface="Arial" panose="020B0604020202020204" pitchFamily="34" charset="0"/>
                  <a:cs typeface="Arial" panose="020B0604020202020204" pitchFamily="34" charset="0"/>
                </a:rPr>
                <a:t>DPSP</a:t>
              </a:r>
            </a:p>
          </p:txBody>
        </p:sp>
      </p:grpSp>
      <p:pic>
        <p:nvPicPr>
          <p:cNvPr id="33" name="Picture 32">
            <a:extLst>
              <a:ext uri="{FF2B5EF4-FFF2-40B4-BE49-F238E27FC236}">
                <a16:creationId xmlns:a16="http://schemas.microsoft.com/office/drawing/2014/main" id="{A85F803F-1C34-4DC7-ACBA-86ED615B0634}"/>
              </a:ext>
            </a:extLst>
          </p:cNvPr>
          <p:cNvPicPr>
            <a:picLocks noChangeAspect="1"/>
          </p:cNvPicPr>
          <p:nvPr/>
        </p:nvPicPr>
        <p:blipFill>
          <a:blip r:embed="rId3"/>
          <a:stretch>
            <a:fillRect/>
          </a:stretch>
        </p:blipFill>
        <p:spPr>
          <a:xfrm>
            <a:off x="9783829" y="5196479"/>
            <a:ext cx="2038350" cy="466725"/>
          </a:xfrm>
          <a:prstGeom prst="rect">
            <a:avLst/>
          </a:prstGeom>
        </p:spPr>
      </p:pic>
    </p:spTree>
    <p:extLst>
      <p:ext uri="{BB962C8B-B14F-4D97-AF65-F5344CB8AC3E}">
        <p14:creationId xmlns:p14="http://schemas.microsoft.com/office/powerpoint/2010/main" val="1682000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66" y="545275"/>
            <a:ext cx="10871200" cy="685800"/>
          </a:xfrm>
        </p:spPr>
        <p:txBody>
          <a:bodyPr/>
          <a:lstStyle/>
          <a:p>
            <a:r>
              <a:rPr lang="en-US" dirty="0"/>
              <a:t>Defined Contribution Pension Plan</a:t>
            </a:r>
          </a:p>
        </p:txBody>
      </p:sp>
      <p:grpSp>
        <p:nvGrpSpPr>
          <p:cNvPr id="4" name="Group 3">
            <a:extLst>
              <a:ext uri="{FF2B5EF4-FFF2-40B4-BE49-F238E27FC236}">
                <a16:creationId xmlns:a16="http://schemas.microsoft.com/office/drawing/2014/main" id="{8E262889-1F60-4F97-9F55-7A31E0CBA94A}"/>
              </a:ext>
            </a:extLst>
          </p:cNvPr>
          <p:cNvGrpSpPr/>
          <p:nvPr/>
        </p:nvGrpSpPr>
        <p:grpSpPr>
          <a:xfrm>
            <a:off x="2832201" y="1422401"/>
            <a:ext cx="8929423" cy="1097279"/>
            <a:chOff x="2421767" y="444039"/>
            <a:chExt cx="8929423" cy="1602449"/>
          </a:xfrm>
          <a:scene3d>
            <a:camera prst="orthographicFront"/>
            <a:lightRig rig="flat" dir="t"/>
          </a:scene3d>
        </p:grpSpPr>
        <p:sp>
          <p:nvSpPr>
            <p:cNvPr id="26" name="Rectangle: Top Corners Rounded 25">
              <a:extLst>
                <a:ext uri="{FF2B5EF4-FFF2-40B4-BE49-F238E27FC236}">
                  <a16:creationId xmlns:a16="http://schemas.microsoft.com/office/drawing/2014/main" id="{D1EC5FB0-6323-4C2E-8973-BCE2C98ADA76}"/>
                </a:ext>
              </a:extLst>
            </p:cNvPr>
            <p:cNvSpPr/>
            <p:nvPr/>
          </p:nvSpPr>
          <p:spPr>
            <a:xfrm rot="5400000">
              <a:off x="6085254" y="-3219448"/>
              <a:ext cx="1602449" cy="8929423"/>
            </a:xfrm>
            <a:prstGeom prst="round2SameRect">
              <a:avLst/>
            </a:prstGeom>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7" name="Rectangle: Top Corners Rounded 4">
              <a:extLst>
                <a:ext uri="{FF2B5EF4-FFF2-40B4-BE49-F238E27FC236}">
                  <a16:creationId xmlns:a16="http://schemas.microsoft.com/office/drawing/2014/main" id="{844ED52F-0CC1-4FA2-A4CA-99AC35ED71CE}"/>
                </a:ext>
              </a:extLst>
            </p:cNvPr>
            <p:cNvSpPr txBox="1"/>
            <p:nvPr/>
          </p:nvSpPr>
          <p:spPr>
            <a:xfrm>
              <a:off x="2421769" y="551937"/>
              <a:ext cx="8851198" cy="14460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dirty="0">
                  <a:solidFill>
                    <a:srgbClr val="003946"/>
                  </a:solidFill>
                </a:rPr>
                <a:t>First month following three (3) months of service</a:t>
              </a:r>
              <a:endParaRPr lang="en-CA" sz="2000" dirty="0">
                <a:solidFill>
                  <a:srgbClr val="003946"/>
                </a:solidFill>
              </a:endParaRPr>
            </a:p>
          </p:txBody>
        </p:sp>
      </p:grpSp>
      <p:grpSp>
        <p:nvGrpSpPr>
          <p:cNvPr id="5" name="Group 4">
            <a:extLst>
              <a:ext uri="{FF2B5EF4-FFF2-40B4-BE49-F238E27FC236}">
                <a16:creationId xmlns:a16="http://schemas.microsoft.com/office/drawing/2014/main" id="{0FEC8447-3A82-40E9-91CB-166411C66CC6}"/>
              </a:ext>
            </a:extLst>
          </p:cNvPr>
          <p:cNvGrpSpPr/>
          <p:nvPr/>
        </p:nvGrpSpPr>
        <p:grpSpPr>
          <a:xfrm>
            <a:off x="430375" y="1361117"/>
            <a:ext cx="2418731" cy="1131566"/>
            <a:chOff x="19941" y="0"/>
            <a:chExt cx="2418731" cy="1652522"/>
          </a:xfrm>
          <a:scene3d>
            <a:camera prst="orthographicFront"/>
            <a:lightRig rig="flat" dir="t"/>
          </a:scene3d>
        </p:grpSpPr>
        <p:sp>
          <p:nvSpPr>
            <p:cNvPr id="24" name="Rectangle: Rounded Corners 23">
              <a:extLst>
                <a:ext uri="{FF2B5EF4-FFF2-40B4-BE49-F238E27FC236}">
                  <a16:creationId xmlns:a16="http://schemas.microsoft.com/office/drawing/2014/main" id="{09D12074-B9C9-419C-8F81-FB0535DD66C4}"/>
                </a:ext>
              </a:extLst>
            </p:cNvPr>
            <p:cNvSpPr/>
            <p:nvPr/>
          </p:nvSpPr>
          <p:spPr>
            <a:xfrm>
              <a:off x="19941" y="0"/>
              <a:ext cx="2418731" cy="1652522"/>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5" name="Rectangle: Rounded Corners 6">
              <a:extLst>
                <a:ext uri="{FF2B5EF4-FFF2-40B4-BE49-F238E27FC236}">
                  <a16:creationId xmlns:a16="http://schemas.microsoft.com/office/drawing/2014/main" id="{19F1739B-99E8-48F4-9EB7-A842F536D967}"/>
                </a:ext>
              </a:extLst>
            </p:cNvPr>
            <p:cNvSpPr txBox="1"/>
            <p:nvPr/>
          </p:nvSpPr>
          <p:spPr>
            <a:xfrm>
              <a:off x="100610" y="80669"/>
              <a:ext cx="2257393" cy="1491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Eligibility</a:t>
              </a:r>
            </a:p>
          </p:txBody>
        </p:sp>
      </p:grpSp>
      <p:grpSp>
        <p:nvGrpSpPr>
          <p:cNvPr id="6" name="Group 5">
            <a:extLst>
              <a:ext uri="{FF2B5EF4-FFF2-40B4-BE49-F238E27FC236}">
                <a16:creationId xmlns:a16="http://schemas.microsoft.com/office/drawing/2014/main" id="{7C97BFC2-5EE4-49DC-B349-1887852ED9E2}"/>
              </a:ext>
            </a:extLst>
          </p:cNvPr>
          <p:cNvGrpSpPr/>
          <p:nvPr/>
        </p:nvGrpSpPr>
        <p:grpSpPr>
          <a:xfrm>
            <a:off x="2811882" y="2671759"/>
            <a:ext cx="8929423" cy="1310962"/>
            <a:chOff x="2421768" y="1742785"/>
            <a:chExt cx="8929423" cy="2002522"/>
          </a:xfrm>
          <a:scene3d>
            <a:camera prst="orthographicFront"/>
            <a:lightRig rig="flat" dir="t"/>
          </a:scene3d>
        </p:grpSpPr>
        <p:sp>
          <p:nvSpPr>
            <p:cNvPr id="22" name="Rectangle: Top Corners Rounded 21">
              <a:extLst>
                <a:ext uri="{FF2B5EF4-FFF2-40B4-BE49-F238E27FC236}">
                  <a16:creationId xmlns:a16="http://schemas.microsoft.com/office/drawing/2014/main" id="{5D44B061-D9CB-44CC-9BD7-1992ADD336EC}"/>
                </a:ext>
              </a:extLst>
            </p:cNvPr>
            <p:cNvSpPr/>
            <p:nvPr/>
          </p:nvSpPr>
          <p:spPr>
            <a:xfrm rot="5400000">
              <a:off x="5885219" y="-1720666"/>
              <a:ext cx="2002522" cy="8929423"/>
            </a:xfrm>
            <a:prstGeom prst="round2SameRect">
              <a:avLst/>
            </a:prstGeom>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23" name="Rectangle: Top Corners Rounded 8">
              <a:extLst>
                <a:ext uri="{FF2B5EF4-FFF2-40B4-BE49-F238E27FC236}">
                  <a16:creationId xmlns:a16="http://schemas.microsoft.com/office/drawing/2014/main" id="{44A8E1A1-644A-4148-A046-7900A5548832}"/>
                </a:ext>
              </a:extLst>
            </p:cNvPr>
            <p:cNvSpPr txBox="1"/>
            <p:nvPr/>
          </p:nvSpPr>
          <p:spPr>
            <a:xfrm>
              <a:off x="2421769" y="1840539"/>
              <a:ext cx="8831668" cy="180701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rgbClr val="003946"/>
                  </a:solidFill>
                </a:rPr>
                <a:t>Employee: </a:t>
              </a:r>
              <a:r>
                <a:rPr lang="en-US" sz="2000" kern="1200" dirty="0">
                  <a:solidFill>
                    <a:srgbClr val="003946"/>
                  </a:solidFill>
                </a:rPr>
                <a:t>0-5% of admissible compensation</a:t>
              </a:r>
              <a:endParaRPr lang="en-CA" sz="2000" kern="1200" dirty="0">
                <a:solidFill>
                  <a:srgbClr val="003946"/>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1" kern="1200" dirty="0">
                  <a:solidFill>
                    <a:srgbClr val="003946"/>
                  </a:solidFill>
                </a:rPr>
                <a:t>Employer Basic: </a:t>
              </a:r>
              <a:r>
                <a:rPr lang="en-US" sz="2000" kern="1200" dirty="0">
                  <a:solidFill>
                    <a:srgbClr val="003946"/>
                  </a:solidFill>
                </a:rPr>
                <a:t>2% of </a:t>
              </a:r>
              <a:r>
                <a:rPr lang="en-US" sz="2000" dirty="0">
                  <a:solidFill>
                    <a:srgbClr val="003946"/>
                  </a:solidFill>
                </a:rPr>
                <a:t>admissible</a:t>
              </a:r>
              <a:r>
                <a:rPr lang="en-US" sz="2000" kern="1200" dirty="0">
                  <a:solidFill>
                    <a:srgbClr val="003946"/>
                  </a:solidFill>
                </a:rPr>
                <a:t> compensation</a:t>
              </a:r>
            </a:p>
            <a:p>
              <a:pPr marL="228600" lvl="1" indent="-228600" algn="l" defTabSz="889000">
                <a:lnSpc>
                  <a:spcPct val="90000"/>
                </a:lnSpc>
                <a:spcBef>
                  <a:spcPct val="0"/>
                </a:spcBef>
                <a:spcAft>
                  <a:spcPct val="15000"/>
                </a:spcAft>
                <a:buChar char="•"/>
              </a:pPr>
              <a:r>
                <a:rPr lang="en-US" sz="2000" b="1" kern="1200" dirty="0">
                  <a:solidFill>
                    <a:srgbClr val="003946"/>
                  </a:solidFill>
                </a:rPr>
                <a:t>Employer Match: </a:t>
              </a:r>
              <a:r>
                <a:rPr lang="en-US" sz="2000" kern="1200" dirty="0">
                  <a:solidFill>
                    <a:srgbClr val="003946"/>
                  </a:solidFill>
                </a:rPr>
                <a:t>100% match on first 3% of employee contributions</a:t>
              </a:r>
            </a:p>
          </p:txBody>
        </p:sp>
      </p:grpSp>
      <p:grpSp>
        <p:nvGrpSpPr>
          <p:cNvPr id="7" name="Group 6">
            <a:extLst>
              <a:ext uri="{FF2B5EF4-FFF2-40B4-BE49-F238E27FC236}">
                <a16:creationId xmlns:a16="http://schemas.microsoft.com/office/drawing/2014/main" id="{532119FE-F3FF-4371-88A0-BE1995E915DB}"/>
              </a:ext>
            </a:extLst>
          </p:cNvPr>
          <p:cNvGrpSpPr/>
          <p:nvPr/>
        </p:nvGrpSpPr>
        <p:grpSpPr>
          <a:xfrm>
            <a:off x="410055" y="2572464"/>
            <a:ext cx="2418731" cy="1351942"/>
            <a:chOff x="19941" y="1633558"/>
            <a:chExt cx="2418731" cy="2065119"/>
          </a:xfrm>
          <a:scene3d>
            <a:camera prst="orthographicFront"/>
            <a:lightRig rig="flat" dir="t"/>
          </a:scene3d>
        </p:grpSpPr>
        <p:sp>
          <p:nvSpPr>
            <p:cNvPr id="20" name="Rectangle: Rounded Corners 19">
              <a:extLst>
                <a:ext uri="{FF2B5EF4-FFF2-40B4-BE49-F238E27FC236}">
                  <a16:creationId xmlns:a16="http://schemas.microsoft.com/office/drawing/2014/main" id="{9C79660A-7077-4F88-A1AD-CF2E8BE98C0B}"/>
                </a:ext>
              </a:extLst>
            </p:cNvPr>
            <p:cNvSpPr/>
            <p:nvPr/>
          </p:nvSpPr>
          <p:spPr>
            <a:xfrm>
              <a:off x="19941" y="1633558"/>
              <a:ext cx="2418731" cy="2065119"/>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1" name="Rectangle: Rounded Corners 10">
              <a:extLst>
                <a:ext uri="{FF2B5EF4-FFF2-40B4-BE49-F238E27FC236}">
                  <a16:creationId xmlns:a16="http://schemas.microsoft.com/office/drawing/2014/main" id="{B8D45895-01FF-4FBF-9625-41144053125A}"/>
                </a:ext>
              </a:extLst>
            </p:cNvPr>
            <p:cNvSpPr txBox="1"/>
            <p:nvPr/>
          </p:nvSpPr>
          <p:spPr>
            <a:xfrm>
              <a:off x="120752" y="1734369"/>
              <a:ext cx="2217109" cy="18634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Contributions</a:t>
              </a:r>
            </a:p>
          </p:txBody>
        </p:sp>
      </p:grpSp>
      <p:grpSp>
        <p:nvGrpSpPr>
          <p:cNvPr id="8" name="Group 7">
            <a:extLst>
              <a:ext uri="{FF2B5EF4-FFF2-40B4-BE49-F238E27FC236}">
                <a16:creationId xmlns:a16="http://schemas.microsoft.com/office/drawing/2014/main" id="{777883D1-EA4E-4A74-AC89-CD95406CEF21}"/>
              </a:ext>
            </a:extLst>
          </p:cNvPr>
          <p:cNvGrpSpPr/>
          <p:nvPr/>
        </p:nvGrpSpPr>
        <p:grpSpPr>
          <a:xfrm>
            <a:off x="2832202" y="4053831"/>
            <a:ext cx="8929423" cy="548785"/>
            <a:chOff x="2421768" y="3826788"/>
            <a:chExt cx="8929423" cy="652287"/>
          </a:xfrm>
          <a:scene3d>
            <a:camera prst="orthographicFront"/>
            <a:lightRig rig="flat" dir="t"/>
          </a:scene3d>
        </p:grpSpPr>
        <p:sp>
          <p:nvSpPr>
            <p:cNvPr id="18" name="Rectangle: Top Corners Rounded 17">
              <a:extLst>
                <a:ext uri="{FF2B5EF4-FFF2-40B4-BE49-F238E27FC236}">
                  <a16:creationId xmlns:a16="http://schemas.microsoft.com/office/drawing/2014/main" id="{367CA4F8-2FCF-40B9-8D76-5095CB8B041E}"/>
                </a:ext>
              </a:extLst>
            </p:cNvPr>
            <p:cNvSpPr/>
            <p:nvPr/>
          </p:nvSpPr>
          <p:spPr>
            <a:xfrm rot="5400000">
              <a:off x="6560336" y="-311780"/>
              <a:ext cx="652287" cy="8929423"/>
            </a:xfrm>
            <a:prstGeom prst="round2SameRect">
              <a:avLst/>
            </a:prstGeom>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19" name="Rectangle: Top Corners Rounded 12">
              <a:extLst>
                <a:ext uri="{FF2B5EF4-FFF2-40B4-BE49-F238E27FC236}">
                  <a16:creationId xmlns:a16="http://schemas.microsoft.com/office/drawing/2014/main" id="{48CFDE97-D5DA-45A0-8285-52CD5D77FD34}"/>
                </a:ext>
              </a:extLst>
            </p:cNvPr>
            <p:cNvSpPr txBox="1"/>
            <p:nvPr/>
          </p:nvSpPr>
          <p:spPr>
            <a:xfrm>
              <a:off x="2421768" y="3858629"/>
              <a:ext cx="8897581" cy="5886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Aft>
                  <a:spcPct val="15000"/>
                </a:spcAft>
                <a:buChar char="•"/>
              </a:pPr>
              <a:r>
                <a:rPr lang="en-CA" sz="2000" dirty="0">
                  <a:solidFill>
                    <a:srgbClr val="003946"/>
                  </a:solidFill>
                </a:rPr>
                <a:t>Employer paid</a:t>
              </a:r>
            </a:p>
          </p:txBody>
        </p:sp>
      </p:grpSp>
      <p:grpSp>
        <p:nvGrpSpPr>
          <p:cNvPr id="9" name="Group 8">
            <a:extLst>
              <a:ext uri="{FF2B5EF4-FFF2-40B4-BE49-F238E27FC236}">
                <a16:creationId xmlns:a16="http://schemas.microsoft.com/office/drawing/2014/main" id="{1E6CE24F-6C74-4F89-A349-9CD6BEA82C26}"/>
              </a:ext>
            </a:extLst>
          </p:cNvPr>
          <p:cNvGrpSpPr/>
          <p:nvPr/>
        </p:nvGrpSpPr>
        <p:grpSpPr>
          <a:xfrm>
            <a:off x="440413" y="4002125"/>
            <a:ext cx="2418731" cy="565942"/>
            <a:chOff x="29979" y="3771845"/>
            <a:chExt cx="2418731" cy="672681"/>
          </a:xfrm>
          <a:scene3d>
            <a:camera prst="orthographicFront"/>
            <a:lightRig rig="flat" dir="t"/>
          </a:scene3d>
        </p:grpSpPr>
        <p:sp>
          <p:nvSpPr>
            <p:cNvPr id="16" name="Rectangle: Rounded Corners 15">
              <a:extLst>
                <a:ext uri="{FF2B5EF4-FFF2-40B4-BE49-F238E27FC236}">
                  <a16:creationId xmlns:a16="http://schemas.microsoft.com/office/drawing/2014/main" id="{E90A8BF4-E577-4623-AC23-B2AE72361453}"/>
                </a:ext>
              </a:extLst>
            </p:cNvPr>
            <p:cNvSpPr/>
            <p:nvPr/>
          </p:nvSpPr>
          <p:spPr>
            <a:xfrm>
              <a:off x="29979" y="3771845"/>
              <a:ext cx="2418731" cy="672681"/>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7" name="Rectangle: Rounded Corners 14">
              <a:extLst>
                <a:ext uri="{FF2B5EF4-FFF2-40B4-BE49-F238E27FC236}">
                  <a16:creationId xmlns:a16="http://schemas.microsoft.com/office/drawing/2014/main" id="{EE25AB16-C3A3-4C47-A1AC-4438BF45277C}"/>
                </a:ext>
              </a:extLst>
            </p:cNvPr>
            <p:cNvSpPr txBox="1"/>
            <p:nvPr/>
          </p:nvSpPr>
          <p:spPr>
            <a:xfrm>
              <a:off x="62817" y="3804683"/>
              <a:ext cx="2353055" cy="6070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Investment/Admin fees</a:t>
              </a:r>
            </a:p>
          </p:txBody>
        </p:sp>
      </p:grpSp>
      <p:grpSp>
        <p:nvGrpSpPr>
          <p:cNvPr id="10" name="Group 9">
            <a:extLst>
              <a:ext uri="{FF2B5EF4-FFF2-40B4-BE49-F238E27FC236}">
                <a16:creationId xmlns:a16="http://schemas.microsoft.com/office/drawing/2014/main" id="{3A7826A7-FB8B-42E6-9336-F4794F6245CB}"/>
              </a:ext>
            </a:extLst>
          </p:cNvPr>
          <p:cNvGrpSpPr/>
          <p:nvPr/>
        </p:nvGrpSpPr>
        <p:grpSpPr>
          <a:xfrm>
            <a:off x="2832202" y="5347925"/>
            <a:ext cx="8929423" cy="492454"/>
            <a:chOff x="2421768" y="4562546"/>
            <a:chExt cx="8929423" cy="585332"/>
          </a:xfrm>
          <a:scene3d>
            <a:camera prst="orthographicFront"/>
            <a:lightRig rig="flat" dir="t"/>
          </a:scene3d>
        </p:grpSpPr>
        <p:sp>
          <p:nvSpPr>
            <p:cNvPr id="14" name="Rectangle: Top Corners Rounded 13">
              <a:extLst>
                <a:ext uri="{FF2B5EF4-FFF2-40B4-BE49-F238E27FC236}">
                  <a16:creationId xmlns:a16="http://schemas.microsoft.com/office/drawing/2014/main" id="{2ABC9FEE-EF8B-446A-8458-541BCC276348}"/>
                </a:ext>
              </a:extLst>
            </p:cNvPr>
            <p:cNvSpPr/>
            <p:nvPr/>
          </p:nvSpPr>
          <p:spPr>
            <a:xfrm rot="5400000">
              <a:off x="6593814" y="390500"/>
              <a:ext cx="585332" cy="8929423"/>
            </a:xfrm>
            <a:prstGeom prst="round2SameRect">
              <a:avLst/>
            </a:prstGeom>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5" name="Rectangle: Top Corners Rounded 16">
              <a:extLst>
                <a:ext uri="{FF2B5EF4-FFF2-40B4-BE49-F238E27FC236}">
                  <a16:creationId xmlns:a16="http://schemas.microsoft.com/office/drawing/2014/main" id="{D3A6343E-53D2-4520-ABBF-62A0F303F055}"/>
                </a:ext>
              </a:extLst>
            </p:cNvPr>
            <p:cNvSpPr txBox="1"/>
            <p:nvPr/>
          </p:nvSpPr>
          <p:spPr>
            <a:xfrm>
              <a:off x="2421769" y="4591119"/>
              <a:ext cx="8900849" cy="52818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Aft>
                  <a:spcPct val="15000"/>
                </a:spcAft>
                <a:buChar char="•"/>
              </a:pPr>
              <a:r>
                <a:rPr lang="en-US" sz="2000" dirty="0">
                  <a:solidFill>
                    <a:srgbClr val="003946"/>
                  </a:solidFill>
                </a:rPr>
                <a:t>Immediately</a:t>
              </a:r>
              <a:endParaRPr lang="en-CA" sz="2000" dirty="0">
                <a:solidFill>
                  <a:srgbClr val="003946"/>
                </a:solidFill>
              </a:endParaRPr>
            </a:p>
          </p:txBody>
        </p:sp>
      </p:grpSp>
      <p:grpSp>
        <p:nvGrpSpPr>
          <p:cNvPr id="11" name="Group 10">
            <a:extLst>
              <a:ext uri="{FF2B5EF4-FFF2-40B4-BE49-F238E27FC236}">
                <a16:creationId xmlns:a16="http://schemas.microsoft.com/office/drawing/2014/main" id="{623A9E8E-78CB-436E-BE0B-114BBB655FC9}"/>
              </a:ext>
            </a:extLst>
          </p:cNvPr>
          <p:cNvGrpSpPr/>
          <p:nvPr/>
        </p:nvGrpSpPr>
        <p:grpSpPr>
          <a:xfrm>
            <a:off x="430375" y="5284520"/>
            <a:ext cx="2418731" cy="548467"/>
            <a:chOff x="19941" y="4488577"/>
            <a:chExt cx="2418731" cy="651910"/>
          </a:xfrm>
          <a:scene3d>
            <a:camera prst="orthographicFront"/>
            <a:lightRig rig="flat" dir="t"/>
          </a:scene3d>
        </p:grpSpPr>
        <p:sp>
          <p:nvSpPr>
            <p:cNvPr id="12" name="Rectangle: Rounded Corners 11">
              <a:extLst>
                <a:ext uri="{FF2B5EF4-FFF2-40B4-BE49-F238E27FC236}">
                  <a16:creationId xmlns:a16="http://schemas.microsoft.com/office/drawing/2014/main" id="{EF92C323-EA9E-4BF2-A7B2-E011F67011F7}"/>
                </a:ext>
              </a:extLst>
            </p:cNvPr>
            <p:cNvSpPr/>
            <p:nvPr/>
          </p:nvSpPr>
          <p:spPr>
            <a:xfrm>
              <a:off x="19941" y="4488577"/>
              <a:ext cx="2418731" cy="651910"/>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 name="Rectangle: Rounded Corners 18">
              <a:extLst>
                <a:ext uri="{FF2B5EF4-FFF2-40B4-BE49-F238E27FC236}">
                  <a16:creationId xmlns:a16="http://schemas.microsoft.com/office/drawing/2014/main" id="{7EEAB332-0F11-4BC7-8C0F-6B04480780A9}"/>
                </a:ext>
              </a:extLst>
            </p:cNvPr>
            <p:cNvSpPr txBox="1"/>
            <p:nvPr/>
          </p:nvSpPr>
          <p:spPr>
            <a:xfrm>
              <a:off x="51765" y="4520401"/>
              <a:ext cx="2355083" cy="5882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Vesting &amp; Locking-in</a:t>
              </a:r>
              <a:endParaRPr lang="en-CA" sz="1800" b="1" kern="120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79EBAECE-4426-4A69-B87A-5E2FFBEFE94F}"/>
              </a:ext>
            </a:extLst>
          </p:cNvPr>
          <p:cNvGrpSpPr/>
          <p:nvPr/>
        </p:nvGrpSpPr>
        <p:grpSpPr>
          <a:xfrm>
            <a:off x="2832202" y="4683751"/>
            <a:ext cx="8929423" cy="548785"/>
            <a:chOff x="2421768" y="3826788"/>
            <a:chExt cx="8929423" cy="652287"/>
          </a:xfrm>
          <a:scene3d>
            <a:camera prst="orthographicFront"/>
            <a:lightRig rig="flat" dir="t"/>
          </a:scene3d>
        </p:grpSpPr>
        <p:sp>
          <p:nvSpPr>
            <p:cNvPr id="29" name="Rectangle: Top Corners Rounded 28">
              <a:extLst>
                <a:ext uri="{FF2B5EF4-FFF2-40B4-BE49-F238E27FC236}">
                  <a16:creationId xmlns:a16="http://schemas.microsoft.com/office/drawing/2014/main" id="{26FCA1B6-F70C-446B-BF9C-C97AECC9DB5A}"/>
                </a:ext>
              </a:extLst>
            </p:cNvPr>
            <p:cNvSpPr/>
            <p:nvPr/>
          </p:nvSpPr>
          <p:spPr>
            <a:xfrm rot="5400000">
              <a:off x="6560336" y="-311780"/>
              <a:ext cx="652287" cy="8929423"/>
            </a:xfrm>
            <a:prstGeom prst="round2SameRect">
              <a:avLst/>
            </a:prstGeom>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30" name="Rectangle: Top Corners Rounded 12">
              <a:extLst>
                <a:ext uri="{FF2B5EF4-FFF2-40B4-BE49-F238E27FC236}">
                  <a16:creationId xmlns:a16="http://schemas.microsoft.com/office/drawing/2014/main" id="{8FD17289-8AC4-49BE-A9C3-7630BCE96744}"/>
                </a:ext>
              </a:extLst>
            </p:cNvPr>
            <p:cNvSpPr txBox="1"/>
            <p:nvPr/>
          </p:nvSpPr>
          <p:spPr>
            <a:xfrm>
              <a:off x="2421768" y="3858630"/>
              <a:ext cx="8897581" cy="5886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Aft>
                  <a:spcPct val="15000"/>
                </a:spcAft>
                <a:buChar char="•"/>
              </a:pPr>
              <a:r>
                <a:rPr lang="en-CA" sz="2000" dirty="0">
                  <a:solidFill>
                    <a:srgbClr val="003946"/>
                  </a:solidFill>
                </a:rPr>
                <a:t>Not permitted</a:t>
              </a:r>
            </a:p>
          </p:txBody>
        </p:sp>
      </p:grpSp>
      <p:grpSp>
        <p:nvGrpSpPr>
          <p:cNvPr id="31" name="Group 30">
            <a:extLst>
              <a:ext uri="{FF2B5EF4-FFF2-40B4-BE49-F238E27FC236}">
                <a16:creationId xmlns:a16="http://schemas.microsoft.com/office/drawing/2014/main" id="{C583F0A6-9B60-4323-A562-047B2D1B317B}"/>
              </a:ext>
            </a:extLst>
          </p:cNvPr>
          <p:cNvGrpSpPr/>
          <p:nvPr/>
        </p:nvGrpSpPr>
        <p:grpSpPr>
          <a:xfrm>
            <a:off x="440413" y="4632045"/>
            <a:ext cx="2418731" cy="565942"/>
            <a:chOff x="29979" y="3771845"/>
            <a:chExt cx="2418731" cy="672681"/>
          </a:xfrm>
          <a:scene3d>
            <a:camera prst="orthographicFront"/>
            <a:lightRig rig="flat" dir="t"/>
          </a:scene3d>
        </p:grpSpPr>
        <p:sp>
          <p:nvSpPr>
            <p:cNvPr id="32" name="Rectangle: Rounded Corners 31">
              <a:extLst>
                <a:ext uri="{FF2B5EF4-FFF2-40B4-BE49-F238E27FC236}">
                  <a16:creationId xmlns:a16="http://schemas.microsoft.com/office/drawing/2014/main" id="{48B16CE1-4AFF-421A-95AF-2070C1E37762}"/>
                </a:ext>
              </a:extLst>
            </p:cNvPr>
            <p:cNvSpPr/>
            <p:nvPr/>
          </p:nvSpPr>
          <p:spPr>
            <a:xfrm>
              <a:off x="29979" y="3771845"/>
              <a:ext cx="2418731" cy="672681"/>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3" name="Rectangle: Rounded Corners 14">
              <a:extLst>
                <a:ext uri="{FF2B5EF4-FFF2-40B4-BE49-F238E27FC236}">
                  <a16:creationId xmlns:a16="http://schemas.microsoft.com/office/drawing/2014/main" id="{088C6C31-54EF-42AA-8704-805B003509E0}"/>
                </a:ext>
              </a:extLst>
            </p:cNvPr>
            <p:cNvSpPr txBox="1"/>
            <p:nvPr/>
          </p:nvSpPr>
          <p:spPr>
            <a:xfrm>
              <a:off x="62817" y="3804683"/>
              <a:ext cx="2353055" cy="6070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In-service Withdrawals</a:t>
              </a:r>
            </a:p>
          </p:txBody>
        </p:sp>
      </p:grpSp>
    </p:spTree>
    <p:extLst>
      <p:ext uri="{BB962C8B-B14F-4D97-AF65-F5344CB8AC3E}">
        <p14:creationId xmlns:p14="http://schemas.microsoft.com/office/powerpoint/2010/main" val="153493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66" y="545275"/>
            <a:ext cx="10871200" cy="685800"/>
          </a:xfrm>
        </p:spPr>
        <p:txBody>
          <a:bodyPr/>
          <a:lstStyle/>
          <a:p>
            <a:r>
              <a:rPr lang="en-US" dirty="0"/>
              <a:t>Deferred Profit Sharing Plan</a:t>
            </a:r>
          </a:p>
        </p:txBody>
      </p:sp>
      <p:grpSp>
        <p:nvGrpSpPr>
          <p:cNvPr id="4" name="Group 3">
            <a:extLst>
              <a:ext uri="{FF2B5EF4-FFF2-40B4-BE49-F238E27FC236}">
                <a16:creationId xmlns:a16="http://schemas.microsoft.com/office/drawing/2014/main" id="{8E262889-1F60-4F97-9F55-7A31E0CBA94A}"/>
              </a:ext>
            </a:extLst>
          </p:cNvPr>
          <p:cNvGrpSpPr/>
          <p:nvPr/>
        </p:nvGrpSpPr>
        <p:grpSpPr>
          <a:xfrm>
            <a:off x="2832201" y="1422401"/>
            <a:ext cx="8929423" cy="1097279"/>
            <a:chOff x="2421767" y="444039"/>
            <a:chExt cx="8929423" cy="1602449"/>
          </a:xfrm>
          <a:scene3d>
            <a:camera prst="orthographicFront"/>
            <a:lightRig rig="flat" dir="t"/>
          </a:scene3d>
        </p:grpSpPr>
        <p:sp>
          <p:nvSpPr>
            <p:cNvPr id="26" name="Rectangle: Top Corners Rounded 25">
              <a:extLst>
                <a:ext uri="{FF2B5EF4-FFF2-40B4-BE49-F238E27FC236}">
                  <a16:creationId xmlns:a16="http://schemas.microsoft.com/office/drawing/2014/main" id="{D1EC5FB0-6323-4C2E-8973-BCE2C98ADA76}"/>
                </a:ext>
              </a:extLst>
            </p:cNvPr>
            <p:cNvSpPr/>
            <p:nvPr/>
          </p:nvSpPr>
          <p:spPr>
            <a:xfrm rot="5400000">
              <a:off x="6085254" y="-3219448"/>
              <a:ext cx="1602449" cy="8929423"/>
            </a:xfrm>
            <a:prstGeom prst="round2SameRect">
              <a:avLst/>
            </a:prstGeom>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7" name="Rectangle: Top Corners Rounded 4">
              <a:extLst>
                <a:ext uri="{FF2B5EF4-FFF2-40B4-BE49-F238E27FC236}">
                  <a16:creationId xmlns:a16="http://schemas.microsoft.com/office/drawing/2014/main" id="{844ED52F-0CC1-4FA2-A4CA-99AC35ED71CE}"/>
                </a:ext>
              </a:extLst>
            </p:cNvPr>
            <p:cNvSpPr txBox="1"/>
            <p:nvPr/>
          </p:nvSpPr>
          <p:spPr>
            <a:xfrm>
              <a:off x="2421769" y="551937"/>
              <a:ext cx="8851198" cy="14460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Aft>
                  <a:spcPct val="15000"/>
                </a:spcAft>
                <a:buChar char="•"/>
              </a:pPr>
              <a:r>
                <a:rPr lang="en-US" sz="2000" dirty="0">
                  <a:solidFill>
                    <a:srgbClr val="003946"/>
                  </a:solidFill>
                </a:rPr>
                <a:t>First of the month following one (1) year of service</a:t>
              </a:r>
              <a:endParaRPr lang="en-CA" sz="2000" dirty="0">
                <a:solidFill>
                  <a:srgbClr val="003946"/>
                </a:solidFill>
              </a:endParaRPr>
            </a:p>
          </p:txBody>
        </p:sp>
      </p:grpSp>
      <p:grpSp>
        <p:nvGrpSpPr>
          <p:cNvPr id="5" name="Group 4">
            <a:extLst>
              <a:ext uri="{FF2B5EF4-FFF2-40B4-BE49-F238E27FC236}">
                <a16:creationId xmlns:a16="http://schemas.microsoft.com/office/drawing/2014/main" id="{0FEC8447-3A82-40E9-91CB-166411C66CC6}"/>
              </a:ext>
            </a:extLst>
          </p:cNvPr>
          <p:cNvGrpSpPr/>
          <p:nvPr/>
        </p:nvGrpSpPr>
        <p:grpSpPr>
          <a:xfrm>
            <a:off x="430375" y="1361117"/>
            <a:ext cx="2418731" cy="1131566"/>
            <a:chOff x="19941" y="0"/>
            <a:chExt cx="2418731" cy="1652522"/>
          </a:xfrm>
          <a:scene3d>
            <a:camera prst="orthographicFront"/>
            <a:lightRig rig="flat" dir="t"/>
          </a:scene3d>
        </p:grpSpPr>
        <p:sp>
          <p:nvSpPr>
            <p:cNvPr id="24" name="Rectangle: Rounded Corners 23">
              <a:extLst>
                <a:ext uri="{FF2B5EF4-FFF2-40B4-BE49-F238E27FC236}">
                  <a16:creationId xmlns:a16="http://schemas.microsoft.com/office/drawing/2014/main" id="{09D12074-B9C9-419C-8F81-FB0535DD66C4}"/>
                </a:ext>
              </a:extLst>
            </p:cNvPr>
            <p:cNvSpPr/>
            <p:nvPr/>
          </p:nvSpPr>
          <p:spPr>
            <a:xfrm>
              <a:off x="19941" y="0"/>
              <a:ext cx="2418731" cy="1652522"/>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5" name="Rectangle: Rounded Corners 6">
              <a:extLst>
                <a:ext uri="{FF2B5EF4-FFF2-40B4-BE49-F238E27FC236}">
                  <a16:creationId xmlns:a16="http://schemas.microsoft.com/office/drawing/2014/main" id="{19F1739B-99E8-48F4-9EB7-A842F536D967}"/>
                </a:ext>
              </a:extLst>
            </p:cNvPr>
            <p:cNvSpPr txBox="1"/>
            <p:nvPr/>
          </p:nvSpPr>
          <p:spPr>
            <a:xfrm>
              <a:off x="100610" y="80669"/>
              <a:ext cx="2257393" cy="1491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Eligibility</a:t>
              </a:r>
            </a:p>
          </p:txBody>
        </p:sp>
      </p:grpSp>
      <p:grpSp>
        <p:nvGrpSpPr>
          <p:cNvPr id="6" name="Group 5">
            <a:extLst>
              <a:ext uri="{FF2B5EF4-FFF2-40B4-BE49-F238E27FC236}">
                <a16:creationId xmlns:a16="http://schemas.microsoft.com/office/drawing/2014/main" id="{7C97BFC2-5EE4-49DC-B349-1887852ED9E2}"/>
              </a:ext>
            </a:extLst>
          </p:cNvPr>
          <p:cNvGrpSpPr/>
          <p:nvPr/>
        </p:nvGrpSpPr>
        <p:grpSpPr>
          <a:xfrm>
            <a:off x="2811882" y="2671759"/>
            <a:ext cx="8929423" cy="1310962"/>
            <a:chOff x="2421768" y="1742785"/>
            <a:chExt cx="8929423" cy="2002522"/>
          </a:xfrm>
          <a:scene3d>
            <a:camera prst="orthographicFront"/>
            <a:lightRig rig="flat" dir="t"/>
          </a:scene3d>
        </p:grpSpPr>
        <p:sp>
          <p:nvSpPr>
            <p:cNvPr id="22" name="Rectangle: Top Corners Rounded 21">
              <a:extLst>
                <a:ext uri="{FF2B5EF4-FFF2-40B4-BE49-F238E27FC236}">
                  <a16:creationId xmlns:a16="http://schemas.microsoft.com/office/drawing/2014/main" id="{5D44B061-D9CB-44CC-9BD7-1992ADD336EC}"/>
                </a:ext>
              </a:extLst>
            </p:cNvPr>
            <p:cNvSpPr/>
            <p:nvPr/>
          </p:nvSpPr>
          <p:spPr>
            <a:xfrm rot="5400000">
              <a:off x="5885219" y="-1720666"/>
              <a:ext cx="2002522" cy="8929423"/>
            </a:xfrm>
            <a:prstGeom prst="round2SameRect">
              <a:avLst/>
            </a:prstGeom>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23" name="Rectangle: Top Corners Rounded 8">
              <a:extLst>
                <a:ext uri="{FF2B5EF4-FFF2-40B4-BE49-F238E27FC236}">
                  <a16:creationId xmlns:a16="http://schemas.microsoft.com/office/drawing/2014/main" id="{44A8E1A1-644A-4148-A046-7900A5548832}"/>
                </a:ext>
              </a:extLst>
            </p:cNvPr>
            <p:cNvSpPr txBox="1"/>
            <p:nvPr/>
          </p:nvSpPr>
          <p:spPr>
            <a:xfrm>
              <a:off x="2421769" y="1840538"/>
              <a:ext cx="8831668" cy="18070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Aft>
                  <a:spcPct val="15000"/>
                </a:spcAft>
                <a:buChar char="•"/>
              </a:pPr>
              <a:r>
                <a:rPr lang="en-US" sz="2000" dirty="0">
                  <a:solidFill>
                    <a:srgbClr val="003946"/>
                  </a:solidFill>
                </a:rPr>
                <a:t>Based on profitability, the Company will contribute up to 15% of your admissible compensation to your DPSP account</a:t>
              </a:r>
            </a:p>
          </p:txBody>
        </p:sp>
      </p:grpSp>
      <p:grpSp>
        <p:nvGrpSpPr>
          <p:cNvPr id="7" name="Group 6">
            <a:extLst>
              <a:ext uri="{FF2B5EF4-FFF2-40B4-BE49-F238E27FC236}">
                <a16:creationId xmlns:a16="http://schemas.microsoft.com/office/drawing/2014/main" id="{532119FE-F3FF-4371-88A0-BE1995E915DB}"/>
              </a:ext>
            </a:extLst>
          </p:cNvPr>
          <p:cNvGrpSpPr/>
          <p:nvPr/>
        </p:nvGrpSpPr>
        <p:grpSpPr>
          <a:xfrm>
            <a:off x="410055" y="2572464"/>
            <a:ext cx="2418731" cy="1351942"/>
            <a:chOff x="19941" y="1633558"/>
            <a:chExt cx="2418731" cy="2065119"/>
          </a:xfrm>
          <a:scene3d>
            <a:camera prst="orthographicFront"/>
            <a:lightRig rig="flat" dir="t"/>
          </a:scene3d>
        </p:grpSpPr>
        <p:sp>
          <p:nvSpPr>
            <p:cNvPr id="20" name="Rectangle: Rounded Corners 19">
              <a:extLst>
                <a:ext uri="{FF2B5EF4-FFF2-40B4-BE49-F238E27FC236}">
                  <a16:creationId xmlns:a16="http://schemas.microsoft.com/office/drawing/2014/main" id="{9C79660A-7077-4F88-A1AD-CF2E8BE98C0B}"/>
                </a:ext>
              </a:extLst>
            </p:cNvPr>
            <p:cNvSpPr/>
            <p:nvPr/>
          </p:nvSpPr>
          <p:spPr>
            <a:xfrm>
              <a:off x="19941" y="1633558"/>
              <a:ext cx="2418731" cy="2065119"/>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1" name="Rectangle: Rounded Corners 10">
              <a:extLst>
                <a:ext uri="{FF2B5EF4-FFF2-40B4-BE49-F238E27FC236}">
                  <a16:creationId xmlns:a16="http://schemas.microsoft.com/office/drawing/2014/main" id="{B8D45895-01FF-4FBF-9625-41144053125A}"/>
                </a:ext>
              </a:extLst>
            </p:cNvPr>
            <p:cNvSpPr txBox="1"/>
            <p:nvPr/>
          </p:nvSpPr>
          <p:spPr>
            <a:xfrm>
              <a:off x="120752" y="1734369"/>
              <a:ext cx="2217109" cy="18634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Contributions</a:t>
              </a:r>
            </a:p>
          </p:txBody>
        </p:sp>
      </p:grpSp>
      <p:grpSp>
        <p:nvGrpSpPr>
          <p:cNvPr id="8" name="Group 7">
            <a:extLst>
              <a:ext uri="{FF2B5EF4-FFF2-40B4-BE49-F238E27FC236}">
                <a16:creationId xmlns:a16="http://schemas.microsoft.com/office/drawing/2014/main" id="{777883D1-EA4E-4A74-AC89-CD95406CEF21}"/>
              </a:ext>
            </a:extLst>
          </p:cNvPr>
          <p:cNvGrpSpPr/>
          <p:nvPr/>
        </p:nvGrpSpPr>
        <p:grpSpPr>
          <a:xfrm>
            <a:off x="2832202" y="4053831"/>
            <a:ext cx="8929423" cy="548785"/>
            <a:chOff x="2421768" y="3826788"/>
            <a:chExt cx="8929423" cy="652287"/>
          </a:xfrm>
          <a:scene3d>
            <a:camera prst="orthographicFront"/>
            <a:lightRig rig="flat" dir="t"/>
          </a:scene3d>
        </p:grpSpPr>
        <p:sp>
          <p:nvSpPr>
            <p:cNvPr id="18" name="Rectangle: Top Corners Rounded 17">
              <a:extLst>
                <a:ext uri="{FF2B5EF4-FFF2-40B4-BE49-F238E27FC236}">
                  <a16:creationId xmlns:a16="http://schemas.microsoft.com/office/drawing/2014/main" id="{367CA4F8-2FCF-40B9-8D76-5095CB8B041E}"/>
                </a:ext>
              </a:extLst>
            </p:cNvPr>
            <p:cNvSpPr/>
            <p:nvPr/>
          </p:nvSpPr>
          <p:spPr>
            <a:xfrm rot="5400000">
              <a:off x="6560336" y="-311780"/>
              <a:ext cx="652287" cy="8929423"/>
            </a:xfrm>
            <a:prstGeom prst="round2SameRect">
              <a:avLst/>
            </a:prstGeom>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19" name="Rectangle: Top Corners Rounded 12">
              <a:extLst>
                <a:ext uri="{FF2B5EF4-FFF2-40B4-BE49-F238E27FC236}">
                  <a16:creationId xmlns:a16="http://schemas.microsoft.com/office/drawing/2014/main" id="{48CFDE97-D5DA-45A0-8285-52CD5D77FD34}"/>
                </a:ext>
              </a:extLst>
            </p:cNvPr>
            <p:cNvSpPr txBox="1"/>
            <p:nvPr/>
          </p:nvSpPr>
          <p:spPr>
            <a:xfrm>
              <a:off x="2421768" y="3858629"/>
              <a:ext cx="8897581" cy="5886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CA" sz="2000" dirty="0">
                  <a:solidFill>
                    <a:srgbClr val="003946"/>
                  </a:solidFill>
                </a:rPr>
                <a:t>Employer</a:t>
              </a:r>
              <a:r>
                <a:rPr lang="en-CA" sz="2000" dirty="0">
                  <a:solidFill>
                    <a:srgbClr val="003946"/>
                  </a:solidFill>
                  <a:latin typeface="Arial" panose="020B0604020202020204" pitchFamily="34" charset="0"/>
                  <a:cs typeface="Arial" panose="020B0604020202020204" pitchFamily="34" charset="0"/>
                </a:rPr>
                <a:t> </a:t>
              </a:r>
              <a:r>
                <a:rPr lang="en-CA" sz="2000" dirty="0">
                  <a:solidFill>
                    <a:srgbClr val="003946"/>
                  </a:solidFill>
                </a:rPr>
                <a:t>paid</a:t>
              </a:r>
            </a:p>
          </p:txBody>
        </p:sp>
      </p:grpSp>
      <p:grpSp>
        <p:nvGrpSpPr>
          <p:cNvPr id="9" name="Group 8">
            <a:extLst>
              <a:ext uri="{FF2B5EF4-FFF2-40B4-BE49-F238E27FC236}">
                <a16:creationId xmlns:a16="http://schemas.microsoft.com/office/drawing/2014/main" id="{1E6CE24F-6C74-4F89-A349-9CD6BEA82C26}"/>
              </a:ext>
            </a:extLst>
          </p:cNvPr>
          <p:cNvGrpSpPr/>
          <p:nvPr/>
        </p:nvGrpSpPr>
        <p:grpSpPr>
          <a:xfrm>
            <a:off x="440413" y="4002125"/>
            <a:ext cx="2418731" cy="565942"/>
            <a:chOff x="29979" y="3771845"/>
            <a:chExt cx="2418731" cy="672681"/>
          </a:xfrm>
          <a:scene3d>
            <a:camera prst="orthographicFront"/>
            <a:lightRig rig="flat" dir="t"/>
          </a:scene3d>
        </p:grpSpPr>
        <p:sp>
          <p:nvSpPr>
            <p:cNvPr id="16" name="Rectangle: Rounded Corners 15">
              <a:extLst>
                <a:ext uri="{FF2B5EF4-FFF2-40B4-BE49-F238E27FC236}">
                  <a16:creationId xmlns:a16="http://schemas.microsoft.com/office/drawing/2014/main" id="{E90A8BF4-E577-4623-AC23-B2AE72361453}"/>
                </a:ext>
              </a:extLst>
            </p:cNvPr>
            <p:cNvSpPr/>
            <p:nvPr/>
          </p:nvSpPr>
          <p:spPr>
            <a:xfrm>
              <a:off x="29979" y="3771845"/>
              <a:ext cx="2418731" cy="672681"/>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7" name="Rectangle: Rounded Corners 14">
              <a:extLst>
                <a:ext uri="{FF2B5EF4-FFF2-40B4-BE49-F238E27FC236}">
                  <a16:creationId xmlns:a16="http://schemas.microsoft.com/office/drawing/2014/main" id="{EE25AB16-C3A3-4C47-A1AC-4438BF45277C}"/>
                </a:ext>
              </a:extLst>
            </p:cNvPr>
            <p:cNvSpPr txBox="1"/>
            <p:nvPr/>
          </p:nvSpPr>
          <p:spPr>
            <a:xfrm>
              <a:off x="62817" y="3804683"/>
              <a:ext cx="2353055" cy="6070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Investment/Admin fees</a:t>
              </a:r>
            </a:p>
          </p:txBody>
        </p:sp>
      </p:grpSp>
      <p:grpSp>
        <p:nvGrpSpPr>
          <p:cNvPr id="10" name="Group 9">
            <a:extLst>
              <a:ext uri="{FF2B5EF4-FFF2-40B4-BE49-F238E27FC236}">
                <a16:creationId xmlns:a16="http://schemas.microsoft.com/office/drawing/2014/main" id="{3A7826A7-FB8B-42E6-9336-F4794F6245CB}"/>
              </a:ext>
            </a:extLst>
          </p:cNvPr>
          <p:cNvGrpSpPr/>
          <p:nvPr/>
        </p:nvGrpSpPr>
        <p:grpSpPr>
          <a:xfrm>
            <a:off x="2832202" y="5347925"/>
            <a:ext cx="8929423" cy="492454"/>
            <a:chOff x="2421768" y="4562546"/>
            <a:chExt cx="8929423" cy="585332"/>
          </a:xfrm>
          <a:scene3d>
            <a:camera prst="orthographicFront"/>
            <a:lightRig rig="flat" dir="t"/>
          </a:scene3d>
        </p:grpSpPr>
        <p:sp>
          <p:nvSpPr>
            <p:cNvPr id="14" name="Rectangle: Top Corners Rounded 13">
              <a:extLst>
                <a:ext uri="{FF2B5EF4-FFF2-40B4-BE49-F238E27FC236}">
                  <a16:creationId xmlns:a16="http://schemas.microsoft.com/office/drawing/2014/main" id="{2ABC9FEE-EF8B-446A-8458-541BCC276348}"/>
                </a:ext>
              </a:extLst>
            </p:cNvPr>
            <p:cNvSpPr/>
            <p:nvPr/>
          </p:nvSpPr>
          <p:spPr>
            <a:xfrm rot="5400000">
              <a:off x="6593814" y="390500"/>
              <a:ext cx="585332" cy="8929423"/>
            </a:xfrm>
            <a:prstGeom prst="round2SameRect">
              <a:avLst/>
            </a:prstGeom>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5" name="Rectangle: Top Corners Rounded 16">
              <a:extLst>
                <a:ext uri="{FF2B5EF4-FFF2-40B4-BE49-F238E27FC236}">
                  <a16:creationId xmlns:a16="http://schemas.microsoft.com/office/drawing/2014/main" id="{D3A6343E-53D2-4520-ABBF-62A0F303F055}"/>
                </a:ext>
              </a:extLst>
            </p:cNvPr>
            <p:cNvSpPr txBox="1"/>
            <p:nvPr/>
          </p:nvSpPr>
          <p:spPr>
            <a:xfrm>
              <a:off x="2421769" y="4591119"/>
              <a:ext cx="8900849" cy="52818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Aft>
                  <a:spcPct val="15000"/>
                </a:spcAft>
                <a:buFontTx/>
                <a:buChar char="•"/>
              </a:pPr>
              <a:r>
                <a:rPr lang="en-US" sz="2000" dirty="0">
                  <a:solidFill>
                    <a:srgbClr val="003946"/>
                  </a:solidFill>
                </a:rPr>
                <a:t>After 3 years of service</a:t>
              </a:r>
              <a:endParaRPr lang="en-CA" sz="2000" dirty="0">
                <a:solidFill>
                  <a:srgbClr val="003946"/>
                </a:solidFill>
              </a:endParaRPr>
            </a:p>
          </p:txBody>
        </p:sp>
      </p:grpSp>
      <p:grpSp>
        <p:nvGrpSpPr>
          <p:cNvPr id="11" name="Group 10">
            <a:extLst>
              <a:ext uri="{FF2B5EF4-FFF2-40B4-BE49-F238E27FC236}">
                <a16:creationId xmlns:a16="http://schemas.microsoft.com/office/drawing/2014/main" id="{623A9E8E-78CB-436E-BE0B-114BBB655FC9}"/>
              </a:ext>
            </a:extLst>
          </p:cNvPr>
          <p:cNvGrpSpPr/>
          <p:nvPr/>
        </p:nvGrpSpPr>
        <p:grpSpPr>
          <a:xfrm>
            <a:off x="430375" y="5284520"/>
            <a:ext cx="2418731" cy="548467"/>
            <a:chOff x="19941" y="4488577"/>
            <a:chExt cx="2418731" cy="651910"/>
          </a:xfrm>
          <a:scene3d>
            <a:camera prst="orthographicFront"/>
            <a:lightRig rig="flat" dir="t"/>
          </a:scene3d>
        </p:grpSpPr>
        <p:sp>
          <p:nvSpPr>
            <p:cNvPr id="12" name="Rectangle: Rounded Corners 11">
              <a:extLst>
                <a:ext uri="{FF2B5EF4-FFF2-40B4-BE49-F238E27FC236}">
                  <a16:creationId xmlns:a16="http://schemas.microsoft.com/office/drawing/2014/main" id="{EF92C323-EA9E-4BF2-A7B2-E011F67011F7}"/>
                </a:ext>
              </a:extLst>
            </p:cNvPr>
            <p:cNvSpPr/>
            <p:nvPr/>
          </p:nvSpPr>
          <p:spPr>
            <a:xfrm>
              <a:off x="19941" y="4488577"/>
              <a:ext cx="2418731" cy="651910"/>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 name="Rectangle: Rounded Corners 18">
              <a:extLst>
                <a:ext uri="{FF2B5EF4-FFF2-40B4-BE49-F238E27FC236}">
                  <a16:creationId xmlns:a16="http://schemas.microsoft.com/office/drawing/2014/main" id="{7EEAB332-0F11-4BC7-8C0F-6B04480780A9}"/>
                </a:ext>
              </a:extLst>
            </p:cNvPr>
            <p:cNvSpPr txBox="1"/>
            <p:nvPr/>
          </p:nvSpPr>
          <p:spPr>
            <a:xfrm>
              <a:off x="51765" y="4520401"/>
              <a:ext cx="2355083" cy="5882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Vesting &amp; Locking-in</a:t>
              </a:r>
              <a:endParaRPr lang="en-CA" sz="1800" b="1" kern="120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79EBAECE-4426-4A69-B87A-5E2FFBEFE94F}"/>
              </a:ext>
            </a:extLst>
          </p:cNvPr>
          <p:cNvGrpSpPr/>
          <p:nvPr/>
        </p:nvGrpSpPr>
        <p:grpSpPr>
          <a:xfrm>
            <a:off x="2832202" y="4683751"/>
            <a:ext cx="8929423" cy="548785"/>
            <a:chOff x="2421768" y="3826788"/>
            <a:chExt cx="8929423" cy="652287"/>
          </a:xfrm>
          <a:scene3d>
            <a:camera prst="orthographicFront"/>
            <a:lightRig rig="flat" dir="t"/>
          </a:scene3d>
        </p:grpSpPr>
        <p:sp>
          <p:nvSpPr>
            <p:cNvPr id="29" name="Rectangle: Top Corners Rounded 28">
              <a:extLst>
                <a:ext uri="{FF2B5EF4-FFF2-40B4-BE49-F238E27FC236}">
                  <a16:creationId xmlns:a16="http://schemas.microsoft.com/office/drawing/2014/main" id="{26FCA1B6-F70C-446B-BF9C-C97AECC9DB5A}"/>
                </a:ext>
              </a:extLst>
            </p:cNvPr>
            <p:cNvSpPr/>
            <p:nvPr/>
          </p:nvSpPr>
          <p:spPr>
            <a:xfrm rot="5400000">
              <a:off x="6560336" y="-311780"/>
              <a:ext cx="652287" cy="8929423"/>
            </a:xfrm>
            <a:prstGeom prst="round2SameRect">
              <a:avLst/>
            </a:prstGeom>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30" name="Rectangle: Top Corners Rounded 12">
              <a:extLst>
                <a:ext uri="{FF2B5EF4-FFF2-40B4-BE49-F238E27FC236}">
                  <a16:creationId xmlns:a16="http://schemas.microsoft.com/office/drawing/2014/main" id="{8FD17289-8AC4-49BE-A9C3-7630BCE96744}"/>
                </a:ext>
              </a:extLst>
            </p:cNvPr>
            <p:cNvSpPr txBox="1"/>
            <p:nvPr/>
          </p:nvSpPr>
          <p:spPr>
            <a:xfrm>
              <a:off x="2421768" y="3858630"/>
              <a:ext cx="8897581" cy="5886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CA" sz="2000" dirty="0">
                  <a:solidFill>
                    <a:srgbClr val="003946"/>
                  </a:solidFill>
                </a:rPr>
                <a:t>Not</a:t>
              </a:r>
              <a:r>
                <a:rPr lang="en-CA" sz="2000" kern="1200" dirty="0">
                  <a:solidFill>
                    <a:srgbClr val="003946"/>
                  </a:solidFill>
                  <a:latin typeface="Arial" panose="020B0604020202020204" pitchFamily="34" charset="0"/>
                  <a:cs typeface="Arial" panose="020B0604020202020204" pitchFamily="34" charset="0"/>
                </a:rPr>
                <a:t> </a:t>
              </a:r>
              <a:r>
                <a:rPr lang="en-CA" sz="2000" dirty="0">
                  <a:solidFill>
                    <a:srgbClr val="003946"/>
                  </a:solidFill>
                </a:rPr>
                <a:t>permitted</a:t>
              </a:r>
            </a:p>
          </p:txBody>
        </p:sp>
      </p:grpSp>
      <p:grpSp>
        <p:nvGrpSpPr>
          <p:cNvPr id="31" name="Group 30">
            <a:extLst>
              <a:ext uri="{FF2B5EF4-FFF2-40B4-BE49-F238E27FC236}">
                <a16:creationId xmlns:a16="http://schemas.microsoft.com/office/drawing/2014/main" id="{C583F0A6-9B60-4323-A562-047B2D1B317B}"/>
              </a:ext>
            </a:extLst>
          </p:cNvPr>
          <p:cNvGrpSpPr/>
          <p:nvPr/>
        </p:nvGrpSpPr>
        <p:grpSpPr>
          <a:xfrm>
            <a:off x="440413" y="4632045"/>
            <a:ext cx="2418731" cy="565942"/>
            <a:chOff x="29979" y="3771845"/>
            <a:chExt cx="2418731" cy="672681"/>
          </a:xfrm>
          <a:scene3d>
            <a:camera prst="orthographicFront"/>
            <a:lightRig rig="flat" dir="t"/>
          </a:scene3d>
        </p:grpSpPr>
        <p:sp>
          <p:nvSpPr>
            <p:cNvPr id="32" name="Rectangle: Rounded Corners 31">
              <a:extLst>
                <a:ext uri="{FF2B5EF4-FFF2-40B4-BE49-F238E27FC236}">
                  <a16:creationId xmlns:a16="http://schemas.microsoft.com/office/drawing/2014/main" id="{48B16CE1-4AFF-421A-95AF-2070C1E37762}"/>
                </a:ext>
              </a:extLst>
            </p:cNvPr>
            <p:cNvSpPr/>
            <p:nvPr/>
          </p:nvSpPr>
          <p:spPr>
            <a:xfrm>
              <a:off x="29979" y="3771845"/>
              <a:ext cx="2418731" cy="672681"/>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3" name="Rectangle: Rounded Corners 14">
              <a:extLst>
                <a:ext uri="{FF2B5EF4-FFF2-40B4-BE49-F238E27FC236}">
                  <a16:creationId xmlns:a16="http://schemas.microsoft.com/office/drawing/2014/main" id="{088C6C31-54EF-42AA-8704-805B003509E0}"/>
                </a:ext>
              </a:extLst>
            </p:cNvPr>
            <p:cNvSpPr txBox="1"/>
            <p:nvPr/>
          </p:nvSpPr>
          <p:spPr>
            <a:xfrm>
              <a:off x="62817" y="3804683"/>
              <a:ext cx="2353055" cy="6070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Arial" panose="020B0604020202020204" pitchFamily="34" charset="0"/>
                  <a:cs typeface="Arial" panose="020B0604020202020204" pitchFamily="34" charset="0"/>
                </a:rPr>
                <a:t>In-service Withdrawals</a:t>
              </a:r>
            </a:p>
          </p:txBody>
        </p:sp>
      </p:grpSp>
    </p:spTree>
    <p:extLst>
      <p:ext uri="{BB962C8B-B14F-4D97-AF65-F5344CB8AC3E}">
        <p14:creationId xmlns:p14="http://schemas.microsoft.com/office/powerpoint/2010/main" val="3982709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8" y="431800"/>
            <a:ext cx="10871200" cy="685800"/>
          </a:xfrm>
        </p:spPr>
        <p:txBody>
          <a:bodyPr/>
          <a:lstStyle/>
          <a:p>
            <a:r>
              <a:rPr lang="en-US" dirty="0"/>
              <a:t>Registered Retirement Savings Plan (RRSP) Optional</a:t>
            </a:r>
          </a:p>
        </p:txBody>
      </p:sp>
      <p:grpSp>
        <p:nvGrpSpPr>
          <p:cNvPr id="6" name="Group 5">
            <a:extLst>
              <a:ext uri="{FF2B5EF4-FFF2-40B4-BE49-F238E27FC236}">
                <a16:creationId xmlns:a16="http://schemas.microsoft.com/office/drawing/2014/main" id="{38DB9043-2187-4FCD-8054-60793248693F}"/>
              </a:ext>
            </a:extLst>
          </p:cNvPr>
          <p:cNvGrpSpPr/>
          <p:nvPr/>
        </p:nvGrpSpPr>
        <p:grpSpPr>
          <a:xfrm>
            <a:off x="2939692" y="1292778"/>
            <a:ext cx="7386716" cy="989007"/>
            <a:chOff x="3085441" y="25976"/>
            <a:chExt cx="6879539" cy="1262017"/>
          </a:xfrm>
          <a:scene3d>
            <a:camera prst="orthographicFront"/>
            <a:lightRig rig="flat" dir="t"/>
          </a:scene3d>
        </p:grpSpPr>
        <p:sp>
          <p:nvSpPr>
            <p:cNvPr id="28" name="Rectangle: Top Corners Rounded 27">
              <a:extLst>
                <a:ext uri="{FF2B5EF4-FFF2-40B4-BE49-F238E27FC236}">
                  <a16:creationId xmlns:a16="http://schemas.microsoft.com/office/drawing/2014/main" id="{82E0AA04-9B86-48DB-8522-FF97ED4E5166}"/>
                </a:ext>
              </a:extLst>
            </p:cNvPr>
            <p:cNvSpPr/>
            <p:nvPr/>
          </p:nvSpPr>
          <p:spPr>
            <a:xfrm rot="5400000">
              <a:off x="5894202" y="-2782785"/>
              <a:ext cx="1262017" cy="6879539"/>
            </a:xfrm>
            <a:prstGeom prst="round2SameRect">
              <a:avLst/>
            </a:prstGeom>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9" name="Rectangle: Top Corners Rounded 4">
              <a:extLst>
                <a:ext uri="{FF2B5EF4-FFF2-40B4-BE49-F238E27FC236}">
                  <a16:creationId xmlns:a16="http://schemas.microsoft.com/office/drawing/2014/main" id="{9B6B8933-8EDE-4995-B142-503C5876D87E}"/>
                </a:ext>
              </a:extLst>
            </p:cNvPr>
            <p:cNvSpPr txBox="1"/>
            <p:nvPr/>
          </p:nvSpPr>
          <p:spPr>
            <a:xfrm>
              <a:off x="3085442" y="87582"/>
              <a:ext cx="6817932" cy="1138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solidFill>
                    <a:srgbClr val="003946"/>
                  </a:solidFill>
                  <a:latin typeface="Arial" panose="020B0604020202020204" pitchFamily="34" charset="0"/>
                  <a:cs typeface="Arial" panose="020B0604020202020204" pitchFamily="34" charset="0"/>
                </a:rPr>
                <a:t>Immediately eligibility</a:t>
              </a:r>
            </a:p>
            <a:p>
              <a:pPr marL="171450" lvl="1" indent="-171450" algn="l" defTabSz="800100">
                <a:lnSpc>
                  <a:spcPct val="90000"/>
                </a:lnSpc>
                <a:spcBef>
                  <a:spcPct val="0"/>
                </a:spcBef>
                <a:spcAft>
                  <a:spcPct val="15000"/>
                </a:spcAft>
                <a:buChar char="•"/>
              </a:pPr>
              <a:r>
                <a:rPr lang="en-CA" sz="1800" kern="1200" dirty="0">
                  <a:solidFill>
                    <a:srgbClr val="003946"/>
                  </a:solidFill>
                  <a:latin typeface="Arial" panose="020B0604020202020204" pitchFamily="34" charset="0"/>
                  <a:cs typeface="Arial" panose="020B0604020202020204" pitchFamily="34" charset="0"/>
                </a:rPr>
                <a:t>Voluntary participation </a:t>
              </a:r>
            </a:p>
          </p:txBody>
        </p:sp>
      </p:grpSp>
      <p:grpSp>
        <p:nvGrpSpPr>
          <p:cNvPr id="7" name="Group 6">
            <a:extLst>
              <a:ext uri="{FF2B5EF4-FFF2-40B4-BE49-F238E27FC236}">
                <a16:creationId xmlns:a16="http://schemas.microsoft.com/office/drawing/2014/main" id="{849EDC2B-7F04-4484-8CDA-2FAA5AF9567A}"/>
              </a:ext>
            </a:extLst>
          </p:cNvPr>
          <p:cNvGrpSpPr/>
          <p:nvPr/>
        </p:nvGrpSpPr>
        <p:grpSpPr>
          <a:xfrm>
            <a:off x="638550" y="1278039"/>
            <a:ext cx="2470787" cy="1019914"/>
            <a:chOff x="784299" y="2705"/>
            <a:chExt cx="2301141" cy="1301456"/>
          </a:xfrm>
          <a:scene3d>
            <a:camera prst="orthographicFront"/>
            <a:lightRig rig="flat" dir="t"/>
          </a:scene3d>
        </p:grpSpPr>
        <p:sp>
          <p:nvSpPr>
            <p:cNvPr id="26" name="Rectangle: Rounded Corners 25">
              <a:extLst>
                <a:ext uri="{FF2B5EF4-FFF2-40B4-BE49-F238E27FC236}">
                  <a16:creationId xmlns:a16="http://schemas.microsoft.com/office/drawing/2014/main" id="{8168B256-A84B-47BF-BAE5-658F446E356F}"/>
                </a:ext>
              </a:extLst>
            </p:cNvPr>
            <p:cNvSpPr/>
            <p:nvPr/>
          </p:nvSpPr>
          <p:spPr>
            <a:xfrm>
              <a:off x="784299" y="2705"/>
              <a:ext cx="2301141" cy="1301456"/>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7" name="Rectangle: Rounded Corners 6">
              <a:extLst>
                <a:ext uri="{FF2B5EF4-FFF2-40B4-BE49-F238E27FC236}">
                  <a16:creationId xmlns:a16="http://schemas.microsoft.com/office/drawing/2014/main" id="{2EA6F76A-6C78-4557-AEFA-6083422FF0A2}"/>
                </a:ext>
              </a:extLst>
            </p:cNvPr>
            <p:cNvSpPr txBox="1"/>
            <p:nvPr/>
          </p:nvSpPr>
          <p:spPr>
            <a:xfrm>
              <a:off x="847831" y="66237"/>
              <a:ext cx="2174077" cy="117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latin typeface="Arial" panose="020B0604020202020204" pitchFamily="34" charset="0"/>
                  <a:cs typeface="Arial" panose="020B0604020202020204" pitchFamily="34" charset="0"/>
                </a:rPr>
                <a:t>Eligibility</a:t>
              </a:r>
            </a:p>
          </p:txBody>
        </p:sp>
      </p:grpSp>
      <p:grpSp>
        <p:nvGrpSpPr>
          <p:cNvPr id="8" name="Group 7">
            <a:extLst>
              <a:ext uri="{FF2B5EF4-FFF2-40B4-BE49-F238E27FC236}">
                <a16:creationId xmlns:a16="http://schemas.microsoft.com/office/drawing/2014/main" id="{D076E586-D0A8-4C23-AA42-B4CA432AFDD4}"/>
              </a:ext>
            </a:extLst>
          </p:cNvPr>
          <p:cNvGrpSpPr/>
          <p:nvPr/>
        </p:nvGrpSpPr>
        <p:grpSpPr>
          <a:xfrm>
            <a:off x="2939692" y="2450802"/>
            <a:ext cx="7386716" cy="989007"/>
            <a:chOff x="3085441" y="1388955"/>
            <a:chExt cx="6879539" cy="1262017"/>
          </a:xfrm>
          <a:scene3d>
            <a:camera prst="orthographicFront"/>
            <a:lightRig rig="flat" dir="t"/>
          </a:scene3d>
        </p:grpSpPr>
        <p:sp>
          <p:nvSpPr>
            <p:cNvPr id="24" name="Rectangle: Top Corners Rounded 23">
              <a:extLst>
                <a:ext uri="{FF2B5EF4-FFF2-40B4-BE49-F238E27FC236}">
                  <a16:creationId xmlns:a16="http://schemas.microsoft.com/office/drawing/2014/main" id="{27348DAC-4C2C-4BC9-91CB-DA3F2E56EF91}"/>
                </a:ext>
              </a:extLst>
            </p:cNvPr>
            <p:cNvSpPr/>
            <p:nvPr/>
          </p:nvSpPr>
          <p:spPr>
            <a:xfrm rot="5400000">
              <a:off x="5894202" y="-1419806"/>
              <a:ext cx="1262017" cy="6879539"/>
            </a:xfrm>
            <a:prstGeom prst="round2SameRect">
              <a:avLst/>
            </a:prstGeom>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25" name="Rectangle: Top Corners Rounded 8">
              <a:extLst>
                <a:ext uri="{FF2B5EF4-FFF2-40B4-BE49-F238E27FC236}">
                  <a16:creationId xmlns:a16="http://schemas.microsoft.com/office/drawing/2014/main" id="{EAC84B6B-0431-4768-B9D1-F5A7B3826CF8}"/>
                </a:ext>
              </a:extLst>
            </p:cNvPr>
            <p:cNvSpPr txBox="1"/>
            <p:nvPr/>
          </p:nvSpPr>
          <p:spPr>
            <a:xfrm>
              <a:off x="3085442" y="1450561"/>
              <a:ext cx="6817932" cy="1138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solidFill>
                    <a:srgbClr val="003946"/>
                  </a:solidFill>
                  <a:latin typeface="Arial" panose="020B0604020202020204" pitchFamily="34" charset="0"/>
                  <a:cs typeface="Arial" panose="020B0604020202020204" pitchFamily="34" charset="0"/>
                </a:rPr>
                <a:t>Voluntary unmatched contributions permitted up to your personal CRA RRSP limit</a:t>
              </a:r>
            </a:p>
          </p:txBody>
        </p:sp>
      </p:grpSp>
      <p:grpSp>
        <p:nvGrpSpPr>
          <p:cNvPr id="9" name="Group 8">
            <a:extLst>
              <a:ext uri="{FF2B5EF4-FFF2-40B4-BE49-F238E27FC236}">
                <a16:creationId xmlns:a16="http://schemas.microsoft.com/office/drawing/2014/main" id="{B6B50A0C-E788-4049-A4A3-DF6FBE8E762D}"/>
              </a:ext>
            </a:extLst>
          </p:cNvPr>
          <p:cNvGrpSpPr/>
          <p:nvPr/>
        </p:nvGrpSpPr>
        <p:grpSpPr>
          <a:xfrm>
            <a:off x="638550" y="2439614"/>
            <a:ext cx="2470787" cy="1019914"/>
            <a:chOff x="784299" y="1369235"/>
            <a:chExt cx="2301141" cy="1301456"/>
          </a:xfrm>
          <a:scene3d>
            <a:camera prst="orthographicFront"/>
            <a:lightRig rig="flat" dir="t"/>
          </a:scene3d>
        </p:grpSpPr>
        <p:sp>
          <p:nvSpPr>
            <p:cNvPr id="22" name="Rectangle: Rounded Corners 21">
              <a:extLst>
                <a:ext uri="{FF2B5EF4-FFF2-40B4-BE49-F238E27FC236}">
                  <a16:creationId xmlns:a16="http://schemas.microsoft.com/office/drawing/2014/main" id="{F4D5BE47-E760-409F-B96D-22657E66E7AF}"/>
                </a:ext>
              </a:extLst>
            </p:cNvPr>
            <p:cNvSpPr/>
            <p:nvPr/>
          </p:nvSpPr>
          <p:spPr>
            <a:xfrm>
              <a:off x="784299" y="1369235"/>
              <a:ext cx="2301141" cy="1301456"/>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3" name="Rectangle: Rounded Corners 10">
              <a:extLst>
                <a:ext uri="{FF2B5EF4-FFF2-40B4-BE49-F238E27FC236}">
                  <a16:creationId xmlns:a16="http://schemas.microsoft.com/office/drawing/2014/main" id="{C7323F9E-67F5-46EE-8733-62CC5608E846}"/>
                </a:ext>
              </a:extLst>
            </p:cNvPr>
            <p:cNvSpPr txBox="1"/>
            <p:nvPr/>
          </p:nvSpPr>
          <p:spPr>
            <a:xfrm>
              <a:off x="847831" y="1432767"/>
              <a:ext cx="2174077" cy="117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latin typeface="Arial" panose="020B0604020202020204" pitchFamily="34" charset="0"/>
                  <a:cs typeface="Arial" panose="020B0604020202020204" pitchFamily="34" charset="0"/>
                </a:rPr>
                <a:t>Employee Contributions</a:t>
              </a:r>
            </a:p>
          </p:txBody>
        </p:sp>
      </p:grpSp>
      <p:grpSp>
        <p:nvGrpSpPr>
          <p:cNvPr id="10" name="Group 9">
            <a:extLst>
              <a:ext uri="{FF2B5EF4-FFF2-40B4-BE49-F238E27FC236}">
                <a16:creationId xmlns:a16="http://schemas.microsoft.com/office/drawing/2014/main" id="{10F4EDBD-CFA0-4BE4-B4B7-20AA9F85F463}"/>
              </a:ext>
            </a:extLst>
          </p:cNvPr>
          <p:cNvGrpSpPr/>
          <p:nvPr/>
        </p:nvGrpSpPr>
        <p:grpSpPr>
          <a:xfrm>
            <a:off x="2939692" y="3628141"/>
            <a:ext cx="7386716" cy="989007"/>
            <a:chOff x="3085441" y="2755485"/>
            <a:chExt cx="6879539" cy="1262017"/>
          </a:xfrm>
          <a:scene3d>
            <a:camera prst="orthographicFront"/>
            <a:lightRig rig="flat" dir="t"/>
          </a:scene3d>
        </p:grpSpPr>
        <p:sp>
          <p:nvSpPr>
            <p:cNvPr id="20" name="Rectangle: Top Corners Rounded 19">
              <a:extLst>
                <a:ext uri="{FF2B5EF4-FFF2-40B4-BE49-F238E27FC236}">
                  <a16:creationId xmlns:a16="http://schemas.microsoft.com/office/drawing/2014/main" id="{9488BF59-19E2-4DF2-B58C-1EA21BF553A3}"/>
                </a:ext>
              </a:extLst>
            </p:cNvPr>
            <p:cNvSpPr/>
            <p:nvPr/>
          </p:nvSpPr>
          <p:spPr>
            <a:xfrm rot="5400000">
              <a:off x="5894202" y="-53276"/>
              <a:ext cx="1262017" cy="6879539"/>
            </a:xfrm>
            <a:prstGeom prst="round2SameRect">
              <a:avLst/>
            </a:prstGeom>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21" name="Rectangle: Top Corners Rounded 12">
              <a:extLst>
                <a:ext uri="{FF2B5EF4-FFF2-40B4-BE49-F238E27FC236}">
                  <a16:creationId xmlns:a16="http://schemas.microsoft.com/office/drawing/2014/main" id="{AEEBA316-187D-4E8A-8427-44E77B4FAD90}"/>
                </a:ext>
              </a:extLst>
            </p:cNvPr>
            <p:cNvSpPr txBox="1"/>
            <p:nvPr/>
          </p:nvSpPr>
          <p:spPr>
            <a:xfrm>
              <a:off x="3085442" y="2817091"/>
              <a:ext cx="6817932" cy="1138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solidFill>
                    <a:srgbClr val="003946"/>
                  </a:solidFill>
                  <a:latin typeface="Arial" panose="020B0604020202020204" pitchFamily="34" charset="0"/>
                  <a:cs typeface="Arial" panose="020B0604020202020204" pitchFamily="34" charset="0"/>
                </a:rPr>
                <a:t>$25.00 fee per withdrawal</a:t>
              </a:r>
            </a:p>
          </p:txBody>
        </p:sp>
      </p:grpSp>
      <p:grpSp>
        <p:nvGrpSpPr>
          <p:cNvPr id="11" name="Group 10">
            <a:extLst>
              <a:ext uri="{FF2B5EF4-FFF2-40B4-BE49-F238E27FC236}">
                <a16:creationId xmlns:a16="http://schemas.microsoft.com/office/drawing/2014/main" id="{2B07A419-C24D-4DAE-9E9A-7FDDF482668F}"/>
              </a:ext>
            </a:extLst>
          </p:cNvPr>
          <p:cNvGrpSpPr/>
          <p:nvPr/>
        </p:nvGrpSpPr>
        <p:grpSpPr>
          <a:xfrm>
            <a:off x="650521" y="3633116"/>
            <a:ext cx="2470787" cy="1019914"/>
            <a:chOff x="796270" y="2751928"/>
            <a:chExt cx="2301141" cy="1301456"/>
          </a:xfrm>
          <a:scene3d>
            <a:camera prst="orthographicFront"/>
            <a:lightRig rig="flat" dir="t"/>
          </a:scene3d>
        </p:grpSpPr>
        <p:sp>
          <p:nvSpPr>
            <p:cNvPr id="18" name="Rectangle: Rounded Corners 17">
              <a:extLst>
                <a:ext uri="{FF2B5EF4-FFF2-40B4-BE49-F238E27FC236}">
                  <a16:creationId xmlns:a16="http://schemas.microsoft.com/office/drawing/2014/main" id="{E4B70653-3DF8-43EB-9230-7C6663AB0AE0}"/>
                </a:ext>
              </a:extLst>
            </p:cNvPr>
            <p:cNvSpPr/>
            <p:nvPr/>
          </p:nvSpPr>
          <p:spPr>
            <a:xfrm>
              <a:off x="796270" y="2751928"/>
              <a:ext cx="2301141" cy="1301456"/>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9" name="Rectangle: Rounded Corners 14">
              <a:extLst>
                <a:ext uri="{FF2B5EF4-FFF2-40B4-BE49-F238E27FC236}">
                  <a16:creationId xmlns:a16="http://schemas.microsoft.com/office/drawing/2014/main" id="{58709C6B-4438-4697-9AA5-BBEEB37B9A6A}"/>
                </a:ext>
              </a:extLst>
            </p:cNvPr>
            <p:cNvSpPr txBox="1"/>
            <p:nvPr/>
          </p:nvSpPr>
          <p:spPr>
            <a:xfrm>
              <a:off x="859802" y="2815460"/>
              <a:ext cx="2174077" cy="117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latin typeface="Arial" panose="020B0604020202020204" pitchFamily="34" charset="0"/>
                  <a:cs typeface="Arial" panose="020B0604020202020204" pitchFamily="34" charset="0"/>
                </a:rPr>
                <a:t>In-service Withdrawals</a:t>
              </a:r>
            </a:p>
          </p:txBody>
        </p:sp>
      </p:grpSp>
      <p:grpSp>
        <p:nvGrpSpPr>
          <p:cNvPr id="12" name="Group 11">
            <a:extLst>
              <a:ext uri="{FF2B5EF4-FFF2-40B4-BE49-F238E27FC236}">
                <a16:creationId xmlns:a16="http://schemas.microsoft.com/office/drawing/2014/main" id="{863784A8-2FB1-404E-AC80-A80BD8970C71}"/>
              </a:ext>
            </a:extLst>
          </p:cNvPr>
          <p:cNvGrpSpPr/>
          <p:nvPr/>
        </p:nvGrpSpPr>
        <p:grpSpPr>
          <a:xfrm>
            <a:off x="2939692" y="4827200"/>
            <a:ext cx="7386716" cy="972558"/>
            <a:chOff x="3085441" y="4132508"/>
            <a:chExt cx="6879539" cy="1241027"/>
          </a:xfrm>
          <a:scene3d>
            <a:camera prst="orthographicFront"/>
            <a:lightRig rig="flat" dir="t"/>
          </a:scene3d>
        </p:grpSpPr>
        <p:sp>
          <p:nvSpPr>
            <p:cNvPr id="16" name="Rectangle: Top Corners Rounded 15">
              <a:extLst>
                <a:ext uri="{FF2B5EF4-FFF2-40B4-BE49-F238E27FC236}">
                  <a16:creationId xmlns:a16="http://schemas.microsoft.com/office/drawing/2014/main" id="{E05556CD-9B71-44FC-9010-75DD1A59002A}"/>
                </a:ext>
              </a:extLst>
            </p:cNvPr>
            <p:cNvSpPr/>
            <p:nvPr/>
          </p:nvSpPr>
          <p:spPr>
            <a:xfrm rot="5400000">
              <a:off x="5904697" y="1313252"/>
              <a:ext cx="1241027" cy="6879539"/>
            </a:xfrm>
            <a:prstGeom prst="round2SameRect">
              <a:avLst/>
            </a:prstGeom>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ectangle: Top Corners Rounded 16">
              <a:extLst>
                <a:ext uri="{FF2B5EF4-FFF2-40B4-BE49-F238E27FC236}">
                  <a16:creationId xmlns:a16="http://schemas.microsoft.com/office/drawing/2014/main" id="{58920F7A-FAF7-4684-8CB9-DE668EDDF035}"/>
                </a:ext>
              </a:extLst>
            </p:cNvPr>
            <p:cNvSpPr txBox="1"/>
            <p:nvPr/>
          </p:nvSpPr>
          <p:spPr>
            <a:xfrm>
              <a:off x="3085441" y="4193090"/>
              <a:ext cx="6818957" cy="111986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3946"/>
                  </a:solidFill>
                  <a:latin typeface="Arial" panose="020B0604020202020204" pitchFamily="34" charset="0"/>
                  <a:cs typeface="Arial" panose="020B0604020202020204" pitchFamily="34" charset="0"/>
                </a:rPr>
                <a:t>Lump sums and transfers in permitted</a:t>
              </a:r>
              <a:endParaRPr lang="en-CA" sz="1800" kern="1200" dirty="0">
                <a:solidFill>
                  <a:srgbClr val="003946"/>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C6084A6B-12F4-465B-A201-B0A4CF77C980}"/>
              </a:ext>
            </a:extLst>
          </p:cNvPr>
          <p:cNvGrpSpPr/>
          <p:nvPr/>
        </p:nvGrpSpPr>
        <p:grpSpPr>
          <a:xfrm>
            <a:off x="638550" y="4810058"/>
            <a:ext cx="2470787" cy="1019914"/>
            <a:chOff x="784299" y="4102293"/>
            <a:chExt cx="2301141" cy="1301456"/>
          </a:xfrm>
          <a:scene3d>
            <a:camera prst="orthographicFront"/>
            <a:lightRig rig="flat" dir="t"/>
          </a:scene3d>
        </p:grpSpPr>
        <p:sp>
          <p:nvSpPr>
            <p:cNvPr id="14" name="Rectangle: Rounded Corners 13">
              <a:extLst>
                <a:ext uri="{FF2B5EF4-FFF2-40B4-BE49-F238E27FC236}">
                  <a16:creationId xmlns:a16="http://schemas.microsoft.com/office/drawing/2014/main" id="{6379DB0F-0DC5-4BCB-A465-137CA2D559C1}"/>
                </a:ext>
              </a:extLst>
            </p:cNvPr>
            <p:cNvSpPr/>
            <p:nvPr/>
          </p:nvSpPr>
          <p:spPr>
            <a:xfrm>
              <a:off x="784299" y="4102293"/>
              <a:ext cx="2301141" cy="1301456"/>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5" name="Rectangle: Rounded Corners 18">
              <a:extLst>
                <a:ext uri="{FF2B5EF4-FFF2-40B4-BE49-F238E27FC236}">
                  <a16:creationId xmlns:a16="http://schemas.microsoft.com/office/drawing/2014/main" id="{CB72F7C4-2602-4C63-9D6D-B47BB0C5EA34}"/>
                </a:ext>
              </a:extLst>
            </p:cNvPr>
            <p:cNvSpPr txBox="1"/>
            <p:nvPr/>
          </p:nvSpPr>
          <p:spPr>
            <a:xfrm>
              <a:off x="847831" y="4165825"/>
              <a:ext cx="2174077" cy="117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Transferring in</a:t>
              </a:r>
              <a:endParaRPr lang="en-CA" sz="22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469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8" y="431800"/>
            <a:ext cx="10871200" cy="685800"/>
          </a:xfrm>
        </p:spPr>
        <p:txBody>
          <a:bodyPr/>
          <a:lstStyle/>
          <a:p>
            <a:r>
              <a:rPr lang="en-US" dirty="0"/>
              <a:t>Tax Free Savings Account (TFSA) Optional</a:t>
            </a:r>
          </a:p>
        </p:txBody>
      </p:sp>
      <p:grpSp>
        <p:nvGrpSpPr>
          <p:cNvPr id="6" name="Group 5">
            <a:extLst>
              <a:ext uri="{FF2B5EF4-FFF2-40B4-BE49-F238E27FC236}">
                <a16:creationId xmlns:a16="http://schemas.microsoft.com/office/drawing/2014/main" id="{38DB9043-2187-4FCD-8054-60793248693F}"/>
              </a:ext>
            </a:extLst>
          </p:cNvPr>
          <p:cNvGrpSpPr/>
          <p:nvPr/>
        </p:nvGrpSpPr>
        <p:grpSpPr>
          <a:xfrm>
            <a:off x="2939692" y="1292778"/>
            <a:ext cx="7386716" cy="989007"/>
            <a:chOff x="3085441" y="25976"/>
            <a:chExt cx="6879539" cy="1262017"/>
          </a:xfrm>
          <a:scene3d>
            <a:camera prst="orthographicFront"/>
            <a:lightRig rig="flat" dir="t"/>
          </a:scene3d>
        </p:grpSpPr>
        <p:sp>
          <p:nvSpPr>
            <p:cNvPr id="28" name="Rectangle: Top Corners Rounded 27">
              <a:extLst>
                <a:ext uri="{FF2B5EF4-FFF2-40B4-BE49-F238E27FC236}">
                  <a16:creationId xmlns:a16="http://schemas.microsoft.com/office/drawing/2014/main" id="{82E0AA04-9B86-48DB-8522-FF97ED4E5166}"/>
                </a:ext>
              </a:extLst>
            </p:cNvPr>
            <p:cNvSpPr/>
            <p:nvPr/>
          </p:nvSpPr>
          <p:spPr>
            <a:xfrm rot="5400000">
              <a:off x="5894202" y="-2782785"/>
              <a:ext cx="1262017" cy="6879539"/>
            </a:xfrm>
            <a:prstGeom prst="round2SameRect">
              <a:avLst/>
            </a:prstGeom>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9" name="Rectangle: Top Corners Rounded 4">
              <a:extLst>
                <a:ext uri="{FF2B5EF4-FFF2-40B4-BE49-F238E27FC236}">
                  <a16:creationId xmlns:a16="http://schemas.microsoft.com/office/drawing/2014/main" id="{9B6B8933-8EDE-4995-B142-503C5876D87E}"/>
                </a:ext>
              </a:extLst>
            </p:cNvPr>
            <p:cNvSpPr txBox="1"/>
            <p:nvPr/>
          </p:nvSpPr>
          <p:spPr>
            <a:xfrm>
              <a:off x="3085442" y="87582"/>
              <a:ext cx="6817932" cy="1138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solidFill>
                    <a:srgbClr val="003946"/>
                  </a:solidFill>
                  <a:latin typeface="Arial" panose="020B0604020202020204" pitchFamily="34" charset="0"/>
                  <a:cs typeface="Arial" panose="020B0604020202020204" pitchFamily="34" charset="0"/>
                </a:rPr>
                <a:t>Immediately eligibility</a:t>
              </a:r>
            </a:p>
            <a:p>
              <a:pPr marL="171450" lvl="1" indent="-171450" algn="l" defTabSz="800100">
                <a:lnSpc>
                  <a:spcPct val="90000"/>
                </a:lnSpc>
                <a:spcBef>
                  <a:spcPct val="0"/>
                </a:spcBef>
                <a:spcAft>
                  <a:spcPct val="15000"/>
                </a:spcAft>
                <a:buChar char="•"/>
              </a:pPr>
              <a:r>
                <a:rPr lang="en-CA" sz="1800" kern="1200" dirty="0">
                  <a:solidFill>
                    <a:srgbClr val="003946"/>
                  </a:solidFill>
                  <a:latin typeface="Arial" panose="020B0604020202020204" pitchFamily="34" charset="0"/>
                  <a:cs typeface="Arial" panose="020B0604020202020204" pitchFamily="34" charset="0"/>
                </a:rPr>
                <a:t>Voluntary participation </a:t>
              </a:r>
            </a:p>
          </p:txBody>
        </p:sp>
      </p:grpSp>
      <p:grpSp>
        <p:nvGrpSpPr>
          <p:cNvPr id="7" name="Group 6">
            <a:extLst>
              <a:ext uri="{FF2B5EF4-FFF2-40B4-BE49-F238E27FC236}">
                <a16:creationId xmlns:a16="http://schemas.microsoft.com/office/drawing/2014/main" id="{849EDC2B-7F04-4484-8CDA-2FAA5AF9567A}"/>
              </a:ext>
            </a:extLst>
          </p:cNvPr>
          <p:cNvGrpSpPr/>
          <p:nvPr/>
        </p:nvGrpSpPr>
        <p:grpSpPr>
          <a:xfrm>
            <a:off x="638550" y="1278039"/>
            <a:ext cx="2470787" cy="1019914"/>
            <a:chOff x="784299" y="2705"/>
            <a:chExt cx="2301141" cy="1301456"/>
          </a:xfrm>
          <a:scene3d>
            <a:camera prst="orthographicFront"/>
            <a:lightRig rig="flat" dir="t"/>
          </a:scene3d>
        </p:grpSpPr>
        <p:sp>
          <p:nvSpPr>
            <p:cNvPr id="26" name="Rectangle: Rounded Corners 25">
              <a:extLst>
                <a:ext uri="{FF2B5EF4-FFF2-40B4-BE49-F238E27FC236}">
                  <a16:creationId xmlns:a16="http://schemas.microsoft.com/office/drawing/2014/main" id="{8168B256-A84B-47BF-BAE5-658F446E356F}"/>
                </a:ext>
              </a:extLst>
            </p:cNvPr>
            <p:cNvSpPr/>
            <p:nvPr/>
          </p:nvSpPr>
          <p:spPr>
            <a:xfrm>
              <a:off x="784299" y="2705"/>
              <a:ext cx="2301141" cy="1301456"/>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7" name="Rectangle: Rounded Corners 6">
              <a:extLst>
                <a:ext uri="{FF2B5EF4-FFF2-40B4-BE49-F238E27FC236}">
                  <a16:creationId xmlns:a16="http://schemas.microsoft.com/office/drawing/2014/main" id="{2EA6F76A-6C78-4557-AEFA-6083422FF0A2}"/>
                </a:ext>
              </a:extLst>
            </p:cNvPr>
            <p:cNvSpPr txBox="1"/>
            <p:nvPr/>
          </p:nvSpPr>
          <p:spPr>
            <a:xfrm>
              <a:off x="847831" y="66237"/>
              <a:ext cx="2174077" cy="117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latin typeface="Arial" panose="020B0604020202020204" pitchFamily="34" charset="0"/>
                  <a:cs typeface="Arial" panose="020B0604020202020204" pitchFamily="34" charset="0"/>
                </a:rPr>
                <a:t>Eligibility</a:t>
              </a:r>
            </a:p>
          </p:txBody>
        </p:sp>
      </p:grpSp>
      <p:grpSp>
        <p:nvGrpSpPr>
          <p:cNvPr id="8" name="Group 7">
            <a:extLst>
              <a:ext uri="{FF2B5EF4-FFF2-40B4-BE49-F238E27FC236}">
                <a16:creationId xmlns:a16="http://schemas.microsoft.com/office/drawing/2014/main" id="{D076E586-D0A8-4C23-AA42-B4CA432AFDD4}"/>
              </a:ext>
            </a:extLst>
          </p:cNvPr>
          <p:cNvGrpSpPr/>
          <p:nvPr/>
        </p:nvGrpSpPr>
        <p:grpSpPr>
          <a:xfrm>
            <a:off x="2939692" y="2450802"/>
            <a:ext cx="7386716" cy="989007"/>
            <a:chOff x="3085441" y="1388955"/>
            <a:chExt cx="6879539" cy="1262017"/>
          </a:xfrm>
          <a:scene3d>
            <a:camera prst="orthographicFront"/>
            <a:lightRig rig="flat" dir="t"/>
          </a:scene3d>
        </p:grpSpPr>
        <p:sp>
          <p:nvSpPr>
            <p:cNvPr id="24" name="Rectangle: Top Corners Rounded 23">
              <a:extLst>
                <a:ext uri="{FF2B5EF4-FFF2-40B4-BE49-F238E27FC236}">
                  <a16:creationId xmlns:a16="http://schemas.microsoft.com/office/drawing/2014/main" id="{27348DAC-4C2C-4BC9-91CB-DA3F2E56EF91}"/>
                </a:ext>
              </a:extLst>
            </p:cNvPr>
            <p:cNvSpPr/>
            <p:nvPr/>
          </p:nvSpPr>
          <p:spPr>
            <a:xfrm rot="5400000">
              <a:off x="5894202" y="-1419806"/>
              <a:ext cx="1262017" cy="6879539"/>
            </a:xfrm>
            <a:prstGeom prst="round2SameRect">
              <a:avLst/>
            </a:prstGeom>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25" name="Rectangle: Top Corners Rounded 8">
              <a:extLst>
                <a:ext uri="{FF2B5EF4-FFF2-40B4-BE49-F238E27FC236}">
                  <a16:creationId xmlns:a16="http://schemas.microsoft.com/office/drawing/2014/main" id="{EAC84B6B-0431-4768-B9D1-F5A7B3826CF8}"/>
                </a:ext>
              </a:extLst>
            </p:cNvPr>
            <p:cNvSpPr txBox="1"/>
            <p:nvPr/>
          </p:nvSpPr>
          <p:spPr>
            <a:xfrm>
              <a:off x="3085442" y="1450561"/>
              <a:ext cx="6817932" cy="1138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solidFill>
                    <a:srgbClr val="003946"/>
                  </a:solidFill>
                  <a:latin typeface="Arial" panose="020B0604020202020204" pitchFamily="34" charset="0"/>
                  <a:cs typeface="Arial" panose="020B0604020202020204" pitchFamily="34" charset="0"/>
                </a:rPr>
                <a:t>Voluntary unmatched contributions permitted up to your personal CRA RRSP limit</a:t>
              </a:r>
            </a:p>
          </p:txBody>
        </p:sp>
      </p:grpSp>
      <p:grpSp>
        <p:nvGrpSpPr>
          <p:cNvPr id="9" name="Group 8">
            <a:extLst>
              <a:ext uri="{FF2B5EF4-FFF2-40B4-BE49-F238E27FC236}">
                <a16:creationId xmlns:a16="http://schemas.microsoft.com/office/drawing/2014/main" id="{B6B50A0C-E788-4049-A4A3-DF6FBE8E762D}"/>
              </a:ext>
            </a:extLst>
          </p:cNvPr>
          <p:cNvGrpSpPr/>
          <p:nvPr/>
        </p:nvGrpSpPr>
        <p:grpSpPr>
          <a:xfrm>
            <a:off x="638550" y="2439614"/>
            <a:ext cx="2470787" cy="1019914"/>
            <a:chOff x="784299" y="1369235"/>
            <a:chExt cx="2301141" cy="1301456"/>
          </a:xfrm>
          <a:scene3d>
            <a:camera prst="orthographicFront"/>
            <a:lightRig rig="flat" dir="t"/>
          </a:scene3d>
        </p:grpSpPr>
        <p:sp>
          <p:nvSpPr>
            <p:cNvPr id="22" name="Rectangle: Rounded Corners 21">
              <a:extLst>
                <a:ext uri="{FF2B5EF4-FFF2-40B4-BE49-F238E27FC236}">
                  <a16:creationId xmlns:a16="http://schemas.microsoft.com/office/drawing/2014/main" id="{F4D5BE47-E760-409F-B96D-22657E66E7AF}"/>
                </a:ext>
              </a:extLst>
            </p:cNvPr>
            <p:cNvSpPr/>
            <p:nvPr/>
          </p:nvSpPr>
          <p:spPr>
            <a:xfrm>
              <a:off x="784299" y="1369235"/>
              <a:ext cx="2301141" cy="1301456"/>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3" name="Rectangle: Rounded Corners 10">
              <a:extLst>
                <a:ext uri="{FF2B5EF4-FFF2-40B4-BE49-F238E27FC236}">
                  <a16:creationId xmlns:a16="http://schemas.microsoft.com/office/drawing/2014/main" id="{C7323F9E-67F5-46EE-8733-62CC5608E846}"/>
                </a:ext>
              </a:extLst>
            </p:cNvPr>
            <p:cNvSpPr txBox="1"/>
            <p:nvPr/>
          </p:nvSpPr>
          <p:spPr>
            <a:xfrm>
              <a:off x="847831" y="1432767"/>
              <a:ext cx="2174077" cy="117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latin typeface="Arial" panose="020B0604020202020204" pitchFamily="34" charset="0"/>
                  <a:cs typeface="Arial" panose="020B0604020202020204" pitchFamily="34" charset="0"/>
                </a:rPr>
                <a:t>Employee Contributions</a:t>
              </a:r>
            </a:p>
          </p:txBody>
        </p:sp>
      </p:grpSp>
      <p:grpSp>
        <p:nvGrpSpPr>
          <p:cNvPr id="10" name="Group 9">
            <a:extLst>
              <a:ext uri="{FF2B5EF4-FFF2-40B4-BE49-F238E27FC236}">
                <a16:creationId xmlns:a16="http://schemas.microsoft.com/office/drawing/2014/main" id="{10F4EDBD-CFA0-4BE4-B4B7-20AA9F85F463}"/>
              </a:ext>
            </a:extLst>
          </p:cNvPr>
          <p:cNvGrpSpPr/>
          <p:nvPr/>
        </p:nvGrpSpPr>
        <p:grpSpPr>
          <a:xfrm>
            <a:off x="2939692" y="3628141"/>
            <a:ext cx="7386716" cy="989007"/>
            <a:chOff x="3085441" y="2755485"/>
            <a:chExt cx="6879539" cy="1262017"/>
          </a:xfrm>
          <a:scene3d>
            <a:camera prst="orthographicFront"/>
            <a:lightRig rig="flat" dir="t"/>
          </a:scene3d>
        </p:grpSpPr>
        <p:sp>
          <p:nvSpPr>
            <p:cNvPr id="20" name="Rectangle: Top Corners Rounded 19">
              <a:extLst>
                <a:ext uri="{FF2B5EF4-FFF2-40B4-BE49-F238E27FC236}">
                  <a16:creationId xmlns:a16="http://schemas.microsoft.com/office/drawing/2014/main" id="{9488BF59-19E2-4DF2-B58C-1EA21BF553A3}"/>
                </a:ext>
              </a:extLst>
            </p:cNvPr>
            <p:cNvSpPr/>
            <p:nvPr/>
          </p:nvSpPr>
          <p:spPr>
            <a:xfrm rot="5400000">
              <a:off x="5894202" y="-53276"/>
              <a:ext cx="1262017" cy="6879539"/>
            </a:xfrm>
            <a:prstGeom prst="round2SameRect">
              <a:avLst/>
            </a:prstGeom>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21" name="Rectangle: Top Corners Rounded 12">
              <a:extLst>
                <a:ext uri="{FF2B5EF4-FFF2-40B4-BE49-F238E27FC236}">
                  <a16:creationId xmlns:a16="http://schemas.microsoft.com/office/drawing/2014/main" id="{AEEBA316-187D-4E8A-8427-44E77B4FAD90}"/>
                </a:ext>
              </a:extLst>
            </p:cNvPr>
            <p:cNvSpPr txBox="1"/>
            <p:nvPr/>
          </p:nvSpPr>
          <p:spPr>
            <a:xfrm>
              <a:off x="3085442" y="2817091"/>
              <a:ext cx="6817932" cy="1138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solidFill>
                    <a:srgbClr val="003946"/>
                  </a:solidFill>
                  <a:latin typeface="Arial" panose="020B0604020202020204" pitchFamily="34" charset="0"/>
                  <a:cs typeface="Arial" panose="020B0604020202020204" pitchFamily="34" charset="0"/>
                </a:rPr>
                <a:t>$25.00 fee per withdrawal</a:t>
              </a:r>
            </a:p>
          </p:txBody>
        </p:sp>
      </p:grpSp>
      <p:grpSp>
        <p:nvGrpSpPr>
          <p:cNvPr id="11" name="Group 10">
            <a:extLst>
              <a:ext uri="{FF2B5EF4-FFF2-40B4-BE49-F238E27FC236}">
                <a16:creationId xmlns:a16="http://schemas.microsoft.com/office/drawing/2014/main" id="{2B07A419-C24D-4DAE-9E9A-7FDDF482668F}"/>
              </a:ext>
            </a:extLst>
          </p:cNvPr>
          <p:cNvGrpSpPr/>
          <p:nvPr/>
        </p:nvGrpSpPr>
        <p:grpSpPr>
          <a:xfrm>
            <a:off x="650521" y="3633116"/>
            <a:ext cx="2470787" cy="1019914"/>
            <a:chOff x="796270" y="2751928"/>
            <a:chExt cx="2301141" cy="1301456"/>
          </a:xfrm>
          <a:scene3d>
            <a:camera prst="orthographicFront"/>
            <a:lightRig rig="flat" dir="t"/>
          </a:scene3d>
        </p:grpSpPr>
        <p:sp>
          <p:nvSpPr>
            <p:cNvPr id="18" name="Rectangle: Rounded Corners 17">
              <a:extLst>
                <a:ext uri="{FF2B5EF4-FFF2-40B4-BE49-F238E27FC236}">
                  <a16:creationId xmlns:a16="http://schemas.microsoft.com/office/drawing/2014/main" id="{E4B70653-3DF8-43EB-9230-7C6663AB0AE0}"/>
                </a:ext>
              </a:extLst>
            </p:cNvPr>
            <p:cNvSpPr/>
            <p:nvPr/>
          </p:nvSpPr>
          <p:spPr>
            <a:xfrm>
              <a:off x="796270" y="2751928"/>
              <a:ext cx="2301141" cy="1301456"/>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9" name="Rectangle: Rounded Corners 14">
              <a:extLst>
                <a:ext uri="{FF2B5EF4-FFF2-40B4-BE49-F238E27FC236}">
                  <a16:creationId xmlns:a16="http://schemas.microsoft.com/office/drawing/2014/main" id="{58709C6B-4438-4697-9AA5-BBEEB37B9A6A}"/>
                </a:ext>
              </a:extLst>
            </p:cNvPr>
            <p:cNvSpPr txBox="1"/>
            <p:nvPr/>
          </p:nvSpPr>
          <p:spPr>
            <a:xfrm>
              <a:off x="859802" y="2815460"/>
              <a:ext cx="2174077" cy="117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CA" sz="2200" b="1" kern="1200" dirty="0">
                  <a:latin typeface="Arial" panose="020B0604020202020204" pitchFamily="34" charset="0"/>
                  <a:cs typeface="Arial" panose="020B0604020202020204" pitchFamily="34" charset="0"/>
                </a:rPr>
                <a:t>In-service Withdrawals</a:t>
              </a:r>
            </a:p>
          </p:txBody>
        </p:sp>
      </p:grpSp>
      <p:grpSp>
        <p:nvGrpSpPr>
          <p:cNvPr id="12" name="Group 11">
            <a:extLst>
              <a:ext uri="{FF2B5EF4-FFF2-40B4-BE49-F238E27FC236}">
                <a16:creationId xmlns:a16="http://schemas.microsoft.com/office/drawing/2014/main" id="{863784A8-2FB1-404E-AC80-A80BD8970C71}"/>
              </a:ext>
            </a:extLst>
          </p:cNvPr>
          <p:cNvGrpSpPr/>
          <p:nvPr/>
        </p:nvGrpSpPr>
        <p:grpSpPr>
          <a:xfrm>
            <a:off x="2939692" y="4827200"/>
            <a:ext cx="7386716" cy="972558"/>
            <a:chOff x="3085441" y="4132508"/>
            <a:chExt cx="6879539" cy="1241027"/>
          </a:xfrm>
          <a:scene3d>
            <a:camera prst="orthographicFront"/>
            <a:lightRig rig="flat" dir="t"/>
          </a:scene3d>
        </p:grpSpPr>
        <p:sp>
          <p:nvSpPr>
            <p:cNvPr id="16" name="Rectangle: Top Corners Rounded 15">
              <a:extLst>
                <a:ext uri="{FF2B5EF4-FFF2-40B4-BE49-F238E27FC236}">
                  <a16:creationId xmlns:a16="http://schemas.microsoft.com/office/drawing/2014/main" id="{E05556CD-9B71-44FC-9010-75DD1A59002A}"/>
                </a:ext>
              </a:extLst>
            </p:cNvPr>
            <p:cNvSpPr/>
            <p:nvPr/>
          </p:nvSpPr>
          <p:spPr>
            <a:xfrm rot="5400000">
              <a:off x="5904697" y="1313252"/>
              <a:ext cx="1241027" cy="6879539"/>
            </a:xfrm>
            <a:prstGeom prst="round2SameRect">
              <a:avLst/>
            </a:prstGeom>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ectangle: Top Corners Rounded 16">
              <a:extLst>
                <a:ext uri="{FF2B5EF4-FFF2-40B4-BE49-F238E27FC236}">
                  <a16:creationId xmlns:a16="http://schemas.microsoft.com/office/drawing/2014/main" id="{58920F7A-FAF7-4684-8CB9-DE668EDDF035}"/>
                </a:ext>
              </a:extLst>
            </p:cNvPr>
            <p:cNvSpPr txBox="1"/>
            <p:nvPr/>
          </p:nvSpPr>
          <p:spPr>
            <a:xfrm>
              <a:off x="3085441" y="4193090"/>
              <a:ext cx="6818957" cy="111986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3946"/>
                  </a:solidFill>
                  <a:latin typeface="Arial" panose="020B0604020202020204" pitchFamily="34" charset="0"/>
                  <a:cs typeface="Arial" panose="020B0604020202020204" pitchFamily="34" charset="0"/>
                </a:rPr>
                <a:t>Lump sums and transfers in permitted</a:t>
              </a:r>
              <a:endParaRPr lang="en-CA" sz="1800" kern="1200" dirty="0">
                <a:solidFill>
                  <a:srgbClr val="003946"/>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C6084A6B-12F4-465B-A201-B0A4CF77C980}"/>
              </a:ext>
            </a:extLst>
          </p:cNvPr>
          <p:cNvGrpSpPr/>
          <p:nvPr/>
        </p:nvGrpSpPr>
        <p:grpSpPr>
          <a:xfrm>
            <a:off x="638550" y="4810058"/>
            <a:ext cx="2470787" cy="1019914"/>
            <a:chOff x="784299" y="4102293"/>
            <a:chExt cx="2301141" cy="1301456"/>
          </a:xfrm>
          <a:scene3d>
            <a:camera prst="orthographicFront"/>
            <a:lightRig rig="flat" dir="t"/>
          </a:scene3d>
        </p:grpSpPr>
        <p:sp>
          <p:nvSpPr>
            <p:cNvPr id="14" name="Rectangle: Rounded Corners 13">
              <a:extLst>
                <a:ext uri="{FF2B5EF4-FFF2-40B4-BE49-F238E27FC236}">
                  <a16:creationId xmlns:a16="http://schemas.microsoft.com/office/drawing/2014/main" id="{6379DB0F-0DC5-4BCB-A465-137CA2D559C1}"/>
                </a:ext>
              </a:extLst>
            </p:cNvPr>
            <p:cNvSpPr/>
            <p:nvPr/>
          </p:nvSpPr>
          <p:spPr>
            <a:xfrm>
              <a:off x="784299" y="4102293"/>
              <a:ext cx="2301141" cy="1301456"/>
            </a:xfrm>
            <a:prstGeom prst="roundRect">
              <a:avLst/>
            </a:prstGeom>
            <a:solidFill>
              <a:srgbClr val="002847"/>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5" name="Rectangle: Rounded Corners 18">
              <a:extLst>
                <a:ext uri="{FF2B5EF4-FFF2-40B4-BE49-F238E27FC236}">
                  <a16:creationId xmlns:a16="http://schemas.microsoft.com/office/drawing/2014/main" id="{CB72F7C4-2602-4C63-9D6D-B47BB0C5EA34}"/>
                </a:ext>
              </a:extLst>
            </p:cNvPr>
            <p:cNvSpPr txBox="1"/>
            <p:nvPr/>
          </p:nvSpPr>
          <p:spPr>
            <a:xfrm>
              <a:off x="847831" y="4165825"/>
              <a:ext cx="2174077" cy="117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Transferring in</a:t>
              </a:r>
              <a:endParaRPr lang="en-CA" sz="22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8464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9" y="3086101"/>
            <a:ext cx="10232571" cy="1587499"/>
          </a:xfrm>
        </p:spPr>
        <p:txBody>
          <a:bodyPr/>
          <a:lstStyle/>
          <a:p>
            <a:r>
              <a:rPr lang="en-US" b="1" dirty="0"/>
              <a:t>Flex Benefit Options</a:t>
            </a:r>
            <a:br>
              <a:rPr lang="en-US" b="1" dirty="0"/>
            </a:br>
            <a:r>
              <a:rPr lang="en-US" b="1" dirty="0"/>
              <a:t>Health, Dental, Insurance &amp; Disability</a:t>
            </a:r>
          </a:p>
        </p:txBody>
      </p:sp>
      <p:sp>
        <p:nvSpPr>
          <p:cNvPr id="4" name="Slide Number Placeholder 3"/>
          <p:cNvSpPr>
            <a:spLocks noGrp="1"/>
          </p:cNvSpPr>
          <p:nvPr>
            <p:ph type="sldNum" sz="quarter" idx="10"/>
          </p:nvPr>
        </p:nvSpPr>
        <p:spPr/>
        <p:txBody>
          <a:bodyPr/>
          <a:lstStyle/>
          <a:p>
            <a:pPr>
              <a:defRPr/>
            </a:pPr>
            <a:fld id="{CD620A73-0F05-4453-A9A0-65AB6486203A}" type="slidenum">
              <a:rPr lang="en-US" smtClean="0"/>
              <a:pPr>
                <a:defRPr/>
              </a:pPr>
              <a:t>5</a:t>
            </a:fld>
            <a:endParaRPr lang="en-US" dirty="0"/>
          </a:p>
        </p:txBody>
      </p:sp>
    </p:spTree>
    <p:extLst>
      <p:ext uri="{BB962C8B-B14F-4D97-AF65-F5344CB8AC3E}">
        <p14:creationId xmlns:p14="http://schemas.microsoft.com/office/powerpoint/2010/main" val="69040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Savings Plan Auto Enrollment</a:t>
            </a:r>
          </a:p>
        </p:txBody>
      </p:sp>
      <p:sp>
        <p:nvSpPr>
          <p:cNvPr id="4" name="Slide Number Placeholder 3"/>
          <p:cNvSpPr>
            <a:spLocks noGrp="1"/>
          </p:cNvSpPr>
          <p:nvPr>
            <p:ph type="sldNum" sz="quarter" idx="10"/>
          </p:nvPr>
        </p:nvSpPr>
        <p:spPr/>
        <p:txBody>
          <a:bodyPr/>
          <a:lstStyle/>
          <a:p>
            <a:pPr>
              <a:defRPr/>
            </a:pPr>
            <a:fld id="{CD620A73-0F05-4453-A9A0-65AB6486203A}" type="slidenum">
              <a:rPr lang="en-US" smtClean="0"/>
              <a:pPr>
                <a:defRPr/>
              </a:pPr>
              <a:t>50</a:t>
            </a:fld>
            <a:endParaRPr lang="en-US" dirty="0"/>
          </a:p>
        </p:txBody>
      </p:sp>
      <p:sp>
        <p:nvSpPr>
          <p:cNvPr id="6" name="Content Placeholder 5">
            <a:extLst>
              <a:ext uri="{FF2B5EF4-FFF2-40B4-BE49-F238E27FC236}">
                <a16:creationId xmlns:a16="http://schemas.microsoft.com/office/drawing/2014/main" id="{4F3228F4-CF14-4B7B-8861-CD3E5D51A0E0}"/>
              </a:ext>
            </a:extLst>
          </p:cNvPr>
          <p:cNvSpPr>
            <a:spLocks noGrp="1"/>
          </p:cNvSpPr>
          <p:nvPr>
            <p:ph idx="1"/>
          </p:nvPr>
        </p:nvSpPr>
        <p:spPr/>
        <p:txBody>
          <a:bodyPr/>
          <a:lstStyle/>
          <a:p>
            <a:pPr>
              <a:buFont typeface="Wingdings" panose="05000000000000000000" pitchFamily="2" charset="2"/>
              <a:buChar char="§"/>
            </a:pPr>
            <a:r>
              <a:rPr lang="en-US" sz="2400" dirty="0"/>
              <a:t>DCPP</a:t>
            </a:r>
          </a:p>
          <a:p>
            <a:pPr lvl="1"/>
            <a:r>
              <a:rPr lang="en-US" sz="2400" dirty="0"/>
              <a:t>Employees will be automatically enrolled into the DCPP at the maximum contribution level of 3%</a:t>
            </a:r>
          </a:p>
          <a:p>
            <a:r>
              <a:rPr lang="en-US" sz="2400" dirty="0"/>
              <a:t>Investments</a:t>
            </a:r>
          </a:p>
          <a:p>
            <a:pPr lvl="1"/>
            <a:r>
              <a:rPr lang="en-US" sz="2400" dirty="0"/>
              <a:t>Contributions will automatically be invested in the Sun Life Financial Granite default fund with the maturity date closest to, without exceeding, your 65th birthday.</a:t>
            </a:r>
          </a:p>
          <a:p>
            <a:r>
              <a:rPr lang="en-US" sz="2400" dirty="0"/>
              <a:t>Your beneficiary designation will default to your estate.</a:t>
            </a:r>
          </a:p>
          <a:p>
            <a:pPr marL="0" indent="0">
              <a:buNone/>
            </a:pPr>
            <a:endParaRPr lang="en-US" dirty="0"/>
          </a:p>
        </p:txBody>
      </p:sp>
    </p:spTree>
    <p:extLst>
      <p:ext uri="{BB962C8B-B14F-4D97-AF65-F5344CB8AC3E}">
        <p14:creationId xmlns:p14="http://schemas.microsoft.com/office/powerpoint/2010/main" val="3045478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 and Profit Sharing Package</a:t>
            </a:r>
          </a:p>
        </p:txBody>
      </p:sp>
      <p:sp>
        <p:nvSpPr>
          <p:cNvPr id="3" name="Content Placeholder 2"/>
          <p:cNvSpPr>
            <a:spLocks noGrp="1"/>
          </p:cNvSpPr>
          <p:nvPr>
            <p:ph idx="1"/>
          </p:nvPr>
        </p:nvSpPr>
        <p:spPr>
          <a:xfrm>
            <a:off x="699324" y="1637805"/>
            <a:ext cx="10077533" cy="4260971"/>
          </a:xfrm>
        </p:spPr>
        <p:txBody>
          <a:bodyPr/>
          <a:lstStyle/>
          <a:p>
            <a:r>
              <a:rPr lang="en-US" sz="2400" dirty="0"/>
              <a:t>You will receive a welcome package from Sun Life 4-6 weeks after start date</a:t>
            </a:r>
          </a:p>
          <a:p>
            <a:r>
              <a:rPr lang="en-US" sz="2400" dirty="0"/>
              <a:t>No set enrollment period</a:t>
            </a:r>
          </a:p>
          <a:p>
            <a:r>
              <a:rPr lang="en-US" sz="2400" dirty="0"/>
              <a:t>Access your account on-line to:</a:t>
            </a:r>
          </a:p>
          <a:p>
            <a:pPr lvl="1"/>
            <a:r>
              <a:rPr lang="en-US" sz="2400" dirty="0"/>
              <a:t>Adjust contribution levels</a:t>
            </a:r>
          </a:p>
          <a:p>
            <a:pPr lvl="1"/>
            <a:r>
              <a:rPr lang="en-US" sz="2400" dirty="0"/>
              <a:t>Change your investment options</a:t>
            </a:r>
          </a:p>
          <a:p>
            <a:pPr lvl="1"/>
            <a:r>
              <a:rPr lang="en-US" sz="2400" dirty="0"/>
              <a:t>Enroll in a TFSA or RRSP</a:t>
            </a:r>
          </a:p>
          <a:p>
            <a:pPr lvl="1"/>
            <a:r>
              <a:rPr lang="en-US" sz="2400" dirty="0"/>
              <a:t>Designate your beneficiary</a:t>
            </a:r>
          </a:p>
          <a:p>
            <a:pPr lvl="1"/>
            <a:endParaRPr lang="en-US" sz="24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CD620A73-0F05-4453-A9A0-65AB6486203A}" type="slidenum">
              <a:rPr lang="en-US" smtClean="0"/>
              <a:pPr>
                <a:defRPr/>
              </a:pPr>
              <a:t>51</a:t>
            </a:fld>
            <a:endParaRPr lang="en-US" dirty="0"/>
          </a:p>
        </p:txBody>
      </p:sp>
    </p:spTree>
    <p:extLst>
      <p:ext uri="{BB962C8B-B14F-4D97-AF65-F5344CB8AC3E}">
        <p14:creationId xmlns:p14="http://schemas.microsoft.com/office/powerpoint/2010/main" val="1451811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Stock Purchase Plan (DSPP)</a:t>
            </a:r>
          </a:p>
        </p:txBody>
      </p:sp>
      <p:sp>
        <p:nvSpPr>
          <p:cNvPr id="3" name="Content Placeholder 2"/>
          <p:cNvSpPr>
            <a:spLocks noGrp="1"/>
          </p:cNvSpPr>
          <p:nvPr>
            <p:ph idx="1"/>
          </p:nvPr>
        </p:nvSpPr>
        <p:spPr/>
        <p:txBody>
          <a:bodyPr/>
          <a:lstStyle/>
          <a:p>
            <a:r>
              <a:rPr lang="en-US" dirty="0"/>
              <a:t>You will be eligible to access this program in June – watch for the invitation email</a:t>
            </a:r>
          </a:p>
          <a:p>
            <a:r>
              <a:rPr lang="en-US" dirty="0"/>
              <a:t>The Schlumberger Discounted Stock Purchase Plan (DSPP) lets you buy shares of SLB stock at reduced price</a:t>
            </a:r>
          </a:p>
          <a:p>
            <a:r>
              <a:rPr lang="en-US" dirty="0"/>
              <a:t>You may invest from 1% to 10% of your admissible compensation through payroll deductions</a:t>
            </a:r>
          </a:p>
          <a:p>
            <a:r>
              <a:rPr lang="en-US" dirty="0"/>
              <a:t>Your contributions used to purchase shares at the end of the purchase period (June 30 and December 31)</a:t>
            </a:r>
          </a:p>
          <a:p>
            <a:r>
              <a:rPr lang="en-US" dirty="0"/>
              <a:t>There are two purchase periods every year: January 1st to June 30th and July 1st to December 31st. The plan looks at the average share price on the first day and the last day only of the purchase periods (and not any day in-between)</a:t>
            </a:r>
          </a:p>
          <a:p>
            <a:r>
              <a:rPr lang="en-US" dirty="0"/>
              <a:t>The price you pay is discounted </a:t>
            </a:r>
            <a:r>
              <a:rPr lang="en-US" b="1" dirty="0"/>
              <a:t>7.5%</a:t>
            </a:r>
            <a:r>
              <a:rPr lang="en-US" dirty="0"/>
              <a:t> of the lower of the 2 days average share price</a:t>
            </a:r>
          </a:p>
        </p:txBody>
      </p:sp>
    </p:spTree>
    <p:extLst>
      <p:ext uri="{BB962C8B-B14F-4D97-AF65-F5344CB8AC3E}">
        <p14:creationId xmlns:p14="http://schemas.microsoft.com/office/powerpoint/2010/main" val="775084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F8F89D-C6D0-4F70-949E-540F48DE1469}"/>
              </a:ext>
            </a:extLst>
          </p:cNvPr>
          <p:cNvSpPr>
            <a:spLocks noGrp="1"/>
          </p:cNvSpPr>
          <p:nvPr>
            <p:ph type="title"/>
          </p:nvPr>
        </p:nvSpPr>
        <p:spPr>
          <a:xfrm>
            <a:off x="773898" y="3902404"/>
            <a:ext cx="10363200" cy="1362075"/>
          </a:xfrm>
        </p:spPr>
        <p:txBody>
          <a:bodyPr/>
          <a:lstStyle/>
          <a:p>
            <a:r>
              <a:rPr lang="en-US" dirty="0"/>
              <a:t>Resources</a:t>
            </a:r>
          </a:p>
        </p:txBody>
      </p:sp>
      <p:sp>
        <p:nvSpPr>
          <p:cNvPr id="4" name="Slide Number Placeholder 3">
            <a:extLst>
              <a:ext uri="{FF2B5EF4-FFF2-40B4-BE49-F238E27FC236}">
                <a16:creationId xmlns:a16="http://schemas.microsoft.com/office/drawing/2014/main" id="{375AB9DC-AB73-44DB-863A-662A1E39F11A}"/>
              </a:ext>
            </a:extLst>
          </p:cNvPr>
          <p:cNvSpPr>
            <a:spLocks noGrp="1"/>
          </p:cNvSpPr>
          <p:nvPr>
            <p:ph type="sldNum" sz="quarter" idx="10"/>
          </p:nvPr>
        </p:nvSpPr>
        <p:spPr/>
        <p:txBody>
          <a:bodyPr/>
          <a:lstStyle/>
          <a:p>
            <a:pPr>
              <a:defRPr/>
            </a:pPr>
            <a:fld id="{CD620A73-0F05-4453-A9A0-65AB6486203A}" type="slidenum">
              <a:rPr lang="en-US" smtClean="0"/>
              <a:pPr>
                <a:defRPr/>
              </a:pPr>
              <a:t>53</a:t>
            </a:fld>
            <a:endParaRPr lang="en-US" dirty="0"/>
          </a:p>
        </p:txBody>
      </p:sp>
    </p:spTree>
    <p:extLst>
      <p:ext uri="{BB962C8B-B14F-4D97-AF65-F5344CB8AC3E}">
        <p14:creationId xmlns:p14="http://schemas.microsoft.com/office/powerpoint/2010/main" val="2263564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69455" y="350260"/>
            <a:ext cx="8153400" cy="990600"/>
          </a:xfrm>
        </p:spPr>
        <p:txBody>
          <a:bodyPr/>
          <a:lstStyle/>
          <a:p>
            <a:r>
              <a:rPr lang="en-US" dirty="0">
                <a:cs typeface="ヒラギノ角ゴ Pro W3" pitchFamily="-123" charset="-128"/>
              </a:rPr>
              <a:t>Want more information?</a:t>
            </a:r>
          </a:p>
        </p:txBody>
      </p:sp>
      <p:pic>
        <p:nvPicPr>
          <p:cNvPr id="4" name="Picture 3">
            <a:extLst>
              <a:ext uri="{FF2B5EF4-FFF2-40B4-BE49-F238E27FC236}">
                <a16:creationId xmlns:a16="http://schemas.microsoft.com/office/drawing/2014/main" id="{1D479F61-45AC-48E7-A98F-54F629E8A363}"/>
              </a:ext>
            </a:extLst>
          </p:cNvPr>
          <p:cNvPicPr>
            <a:picLocks noChangeAspect="1"/>
          </p:cNvPicPr>
          <p:nvPr/>
        </p:nvPicPr>
        <p:blipFill>
          <a:blip r:embed="rId3"/>
          <a:stretch>
            <a:fillRect/>
          </a:stretch>
        </p:blipFill>
        <p:spPr>
          <a:xfrm>
            <a:off x="368612" y="1437032"/>
            <a:ext cx="9752850" cy="3944036"/>
          </a:xfrm>
          <a:prstGeom prst="rect">
            <a:avLst/>
          </a:prstGeom>
        </p:spPr>
      </p:pic>
      <p:sp>
        <p:nvSpPr>
          <p:cNvPr id="3" name="Content Placeholder 2">
            <a:extLst>
              <a:ext uri="{FF2B5EF4-FFF2-40B4-BE49-F238E27FC236}">
                <a16:creationId xmlns:a16="http://schemas.microsoft.com/office/drawing/2014/main" id="{0A7A70E5-EA09-43BA-A4C6-4C61A3A7F487}"/>
              </a:ext>
            </a:extLst>
          </p:cNvPr>
          <p:cNvSpPr>
            <a:spLocks noGrp="1"/>
          </p:cNvSpPr>
          <p:nvPr>
            <p:ph sz="half" idx="1"/>
          </p:nvPr>
        </p:nvSpPr>
        <p:spPr>
          <a:xfrm>
            <a:off x="7051431" y="2851742"/>
            <a:ext cx="2672861" cy="612427"/>
          </a:xfrm>
          <a:solidFill>
            <a:srgbClr val="CBCFDB"/>
          </a:solidFill>
          <a:ln>
            <a:solidFill>
              <a:schemeClr val="tx2"/>
            </a:solidFill>
          </a:ln>
        </p:spPr>
        <p:txBody>
          <a:bodyPr/>
          <a:lstStyle/>
          <a:p>
            <a:pPr marL="0" indent="0">
              <a:buNone/>
            </a:pPr>
            <a:r>
              <a:rPr lang="en-US" altLang="en-US" sz="3200" b="1" dirty="0">
                <a:solidFill>
                  <a:srgbClr val="737EA1"/>
                </a:solidFill>
                <a:hlinkClick r:id="rId4"/>
              </a:rPr>
              <a:t>slb-benefits.ca</a:t>
            </a:r>
            <a:endParaRPr lang="en-US" altLang="en-US" sz="3200" b="1" dirty="0">
              <a:solidFill>
                <a:srgbClr val="737EA1"/>
              </a:solidFill>
            </a:endParaRPr>
          </a:p>
          <a:p>
            <a:pPr marL="0" indent="0">
              <a:buNone/>
            </a:pPr>
            <a:endParaRPr lang="en-US" dirty="0"/>
          </a:p>
        </p:txBody>
      </p:sp>
    </p:spTree>
    <p:extLst>
      <p:ext uri="{BB962C8B-B14F-4D97-AF65-F5344CB8AC3E}">
        <p14:creationId xmlns:p14="http://schemas.microsoft.com/office/powerpoint/2010/main" val="2114450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73743"/>
            <a:ext cx="10871200" cy="685800"/>
          </a:xfrm>
        </p:spPr>
        <p:txBody>
          <a:bodyPr/>
          <a:lstStyle/>
          <a:p>
            <a:r>
              <a:rPr lang="en-US" dirty="0"/>
              <a:t>Websites and Questions</a:t>
            </a:r>
          </a:p>
        </p:txBody>
      </p:sp>
      <p:sp>
        <p:nvSpPr>
          <p:cNvPr id="3" name="Content Placeholder 2"/>
          <p:cNvSpPr>
            <a:spLocks noGrp="1"/>
          </p:cNvSpPr>
          <p:nvPr>
            <p:ph idx="1"/>
          </p:nvPr>
        </p:nvSpPr>
        <p:spPr>
          <a:xfrm>
            <a:off x="619195" y="1257300"/>
            <a:ext cx="8967576" cy="4343400"/>
          </a:xfrm>
        </p:spPr>
        <p:txBody>
          <a:bodyPr/>
          <a:lstStyle/>
          <a:p>
            <a:pPr marL="0" indent="0">
              <a:buNone/>
            </a:pPr>
            <a:r>
              <a:rPr lang="en-US" dirty="0"/>
              <a:t>Enrollment Central – Primary Benefits Resource</a:t>
            </a:r>
          </a:p>
          <a:p>
            <a:r>
              <a:rPr lang="en-US" dirty="0">
                <a:hlinkClick r:id="rId3"/>
              </a:rPr>
              <a:t>www.s</a:t>
            </a:r>
            <a:r>
              <a:rPr lang="en-US" u="sng" dirty="0">
                <a:solidFill>
                  <a:srgbClr val="004990"/>
                </a:solidFill>
                <a:hlinkClick r:id="rId3"/>
              </a:rPr>
              <a:t>lb-benefits.ca</a:t>
            </a:r>
            <a:endParaRPr lang="en-US" u="sng" dirty="0">
              <a:solidFill>
                <a:srgbClr val="004990"/>
              </a:solidFill>
            </a:endParaRPr>
          </a:p>
          <a:p>
            <a:pPr marL="0" indent="0">
              <a:buNone/>
            </a:pPr>
            <a:endParaRPr lang="en-US" u="sng" dirty="0">
              <a:solidFill>
                <a:srgbClr val="004990"/>
              </a:solidFill>
            </a:endParaRPr>
          </a:p>
          <a:p>
            <a:pPr marL="0" indent="0">
              <a:buNone/>
            </a:pPr>
            <a:r>
              <a:rPr lang="en-US" dirty="0"/>
              <a:t>Canada HR Hub Home Page</a:t>
            </a:r>
          </a:p>
          <a:p>
            <a:r>
              <a:rPr lang="en-US" dirty="0">
                <a:hlinkClick r:id="rId4"/>
              </a:rPr>
              <a:t>https://slb001.sharepoint.com/sites/EmployeeBenefits/Pages/HRCountry.aspx?slbHubCountry=16</a:t>
            </a:r>
            <a:endParaRPr lang="en-US" dirty="0"/>
          </a:p>
          <a:p>
            <a:pPr marL="0" indent="0">
              <a:buNone/>
            </a:pPr>
            <a:r>
              <a:rPr lang="en-US" dirty="0"/>
              <a:t> </a:t>
            </a:r>
          </a:p>
          <a:p>
            <a:pPr marL="0" indent="0">
              <a:buNone/>
            </a:pPr>
            <a:r>
              <a:rPr lang="en-US" dirty="0"/>
              <a:t>AskHR is your one-stop shop for all HR related questions</a:t>
            </a:r>
          </a:p>
          <a:p>
            <a:r>
              <a:rPr lang="en-CA" dirty="0"/>
              <a:t>1-877-9-ASKHR-9    1-877-927-5479</a:t>
            </a:r>
          </a:p>
          <a:p>
            <a:pPr lvl="1">
              <a:lnSpc>
                <a:spcPct val="90000"/>
              </a:lnSpc>
              <a:buFont typeface="Wingdings" pitchFamily="2" charset="2"/>
              <a:buNone/>
            </a:pPr>
            <a:r>
              <a:rPr lang="en-CA" dirty="0"/>
              <a:t>  	Online </a:t>
            </a:r>
            <a:r>
              <a:rPr lang="en-US" dirty="0"/>
              <a:t>: </a:t>
            </a:r>
            <a:r>
              <a:rPr lang="en-US" dirty="0">
                <a:hlinkClick r:id="rId5"/>
              </a:rPr>
              <a:t>http://askhr.slb.com</a:t>
            </a:r>
            <a:endParaRPr lang="en-US" dirty="0"/>
          </a:p>
          <a:p>
            <a:pPr lvl="1">
              <a:lnSpc>
                <a:spcPct val="90000"/>
              </a:lnSpc>
              <a:buFont typeface="Wingdings" pitchFamily="2" charset="2"/>
              <a:buNone/>
            </a:pPr>
            <a:r>
              <a:rPr lang="en-US" dirty="0"/>
              <a:t>	E-mail: </a:t>
            </a:r>
            <a:r>
              <a:rPr lang="en-US" dirty="0">
                <a:hlinkClick r:id="rId6"/>
              </a:rPr>
              <a:t>askhr@slb.com</a:t>
            </a:r>
            <a:endParaRPr lang="en-CA" dirty="0"/>
          </a:p>
          <a:p>
            <a:pPr marL="0" indent="0">
              <a:buNone/>
            </a:pPr>
            <a:r>
              <a:rPr lang="en-US" dirty="0"/>
              <a:t> </a:t>
            </a:r>
          </a:p>
        </p:txBody>
      </p:sp>
    </p:spTree>
    <p:extLst>
      <p:ext uri="{BB962C8B-B14F-4D97-AF65-F5344CB8AC3E}">
        <p14:creationId xmlns:p14="http://schemas.microsoft.com/office/powerpoint/2010/main" val="1460315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ountain_road.jpg">
            <a:extLst>
              <a:ext uri="{FF2B5EF4-FFF2-40B4-BE49-F238E27FC236}">
                <a16:creationId xmlns:a16="http://schemas.microsoft.com/office/drawing/2014/main" id="{A8A2BBD1-E1D3-41CD-A5E2-5F9425EB3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hlum.pms28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960" y="6238457"/>
            <a:ext cx="1582796" cy="363935"/>
          </a:xfrm>
          <a:prstGeom prst="rect">
            <a:avLst/>
          </a:prstGeom>
        </p:spPr>
      </p:pic>
      <p:sp>
        <p:nvSpPr>
          <p:cNvPr id="2" name="SessionQuestionData" descr="&lt;?xml version=&quot;1.0&quot;?&gt;&lt;AllQuestions /&gt;" hidden="1"/>
          <p:cNvSpPr txBox="1"/>
          <p:nvPr/>
        </p:nvSpPr>
        <p:spPr>
          <a:xfrm>
            <a:off x="1524000" y="1"/>
            <a:ext cx="0" cy="461665"/>
          </a:xfrm>
          <a:prstGeom prst="rect">
            <a:avLst/>
          </a:prstGeom>
          <a:noFill/>
        </p:spPr>
        <p:txBody>
          <a:bodyPr vert="horz" rtlCol="0">
            <a:spAutoFit/>
          </a:bodyPr>
          <a:lstStyle/>
          <a:p>
            <a:endParaRPr lang="en-CA" dirty="0"/>
          </a:p>
        </p:txBody>
      </p:sp>
      <p:sp>
        <p:nvSpPr>
          <p:cNvPr id="3" name="SessionAnswerData" descr="&lt;?xml version=&quot;1.0&quot;?&gt;&lt;AllAnswers /&gt;" hidden="1"/>
          <p:cNvSpPr txBox="1"/>
          <p:nvPr/>
        </p:nvSpPr>
        <p:spPr>
          <a:xfrm>
            <a:off x="2794000" y="1"/>
            <a:ext cx="0" cy="461665"/>
          </a:xfrm>
          <a:prstGeom prst="rect">
            <a:avLst/>
          </a:prstGeom>
          <a:noFill/>
        </p:spPr>
        <p:txBody>
          <a:bodyPr vert="horz" rtlCol="0">
            <a:spAutoFit/>
          </a:bodyPr>
          <a:lstStyle/>
          <a:p>
            <a:endParaRPr lang="en-CA" dirty="0"/>
          </a:p>
        </p:txBody>
      </p:sp>
      <p:sp>
        <p:nvSpPr>
          <p:cNvPr id="8" name="SessionResponseData" hidden="1"/>
          <p:cNvSpPr txBox="1"/>
          <p:nvPr/>
        </p:nvSpPr>
        <p:spPr>
          <a:xfrm>
            <a:off x="1524000" y="1"/>
            <a:ext cx="0" cy="461665"/>
          </a:xfrm>
          <a:prstGeom prst="rect">
            <a:avLst/>
          </a:prstGeom>
          <a:noFill/>
        </p:spPr>
        <p:txBody>
          <a:bodyPr vert="horz" rtlCol="0">
            <a:spAutoFit/>
          </a:bodyPr>
          <a:lstStyle/>
          <a:p>
            <a:endParaRPr lang="en-CA" dirty="0"/>
          </a:p>
        </p:txBody>
      </p:sp>
      <p:sp>
        <p:nvSpPr>
          <p:cNvPr id="9"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 hidden="1"/>
          <p:cNvSpPr txBox="1"/>
          <p:nvPr/>
        </p:nvSpPr>
        <p:spPr>
          <a:xfrm>
            <a:off x="1524000" y="1"/>
            <a:ext cx="0" cy="461665"/>
          </a:xfrm>
          <a:prstGeom prst="rect">
            <a:avLst/>
          </a:prstGeom>
          <a:noFill/>
        </p:spPr>
        <p:txBody>
          <a:bodyPr vert="horz" rtlCol="0">
            <a:spAutoFit/>
          </a:bodyPr>
          <a:lstStyle/>
          <a:p>
            <a:endParaRPr lang="en-CA" dirty="0"/>
          </a:p>
        </p:txBody>
      </p:sp>
    </p:spTree>
    <p:custDataLst>
      <p:tags r:id="rId1"/>
    </p:custDataLst>
    <p:extLst>
      <p:ext uri="{BB962C8B-B14F-4D97-AF65-F5344CB8AC3E}">
        <p14:creationId xmlns:p14="http://schemas.microsoft.com/office/powerpoint/2010/main" val="95551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75343" y="359228"/>
            <a:ext cx="10729686" cy="627743"/>
          </a:xfrm>
        </p:spPr>
        <p:txBody>
          <a:bodyPr/>
          <a:lstStyle/>
          <a:p>
            <a:r>
              <a:rPr lang="en-US" dirty="0"/>
              <a:t>Introduction to Flex Benefits</a:t>
            </a:r>
            <a:endParaRPr lang="en-US" dirty="0">
              <a:cs typeface="ヒラギノ角ゴ Pro W3" pitchFamily="-123" charset="-128"/>
            </a:endParaRPr>
          </a:p>
        </p:txBody>
      </p:sp>
      <p:sp>
        <p:nvSpPr>
          <p:cNvPr id="27650" name="Content Placeholder 2"/>
          <p:cNvSpPr>
            <a:spLocks noGrp="1"/>
          </p:cNvSpPr>
          <p:nvPr>
            <p:ph idx="1"/>
          </p:nvPr>
        </p:nvSpPr>
        <p:spPr>
          <a:xfrm>
            <a:off x="391886" y="1375228"/>
            <a:ext cx="9891486" cy="4343400"/>
          </a:xfrm>
        </p:spPr>
        <p:txBody>
          <a:bodyPr/>
          <a:lstStyle/>
          <a:p>
            <a:r>
              <a:rPr lang="en-US" dirty="0">
                <a:cs typeface="ヒラギノ角ゴ Pro W3" pitchFamily="-123" charset="-128"/>
              </a:rPr>
              <a:t>Employees</a:t>
            </a:r>
            <a:r>
              <a:rPr lang="en-US" dirty="0">
                <a:solidFill>
                  <a:schemeClr val="tx1"/>
                </a:solidFill>
                <a:cs typeface="ヒラギノ角ゴ Pro W3" pitchFamily="-123" charset="-128"/>
              </a:rPr>
              <a:t> have a variety of </a:t>
            </a:r>
            <a:r>
              <a:rPr lang="en-US" b="1" dirty="0">
                <a:solidFill>
                  <a:schemeClr val="tx1"/>
                </a:solidFill>
                <a:cs typeface="ヒラギノ角ゴ Pro W3" pitchFamily="-123" charset="-128"/>
              </a:rPr>
              <a:t>benefits</a:t>
            </a:r>
            <a:r>
              <a:rPr lang="en-US" dirty="0">
                <a:solidFill>
                  <a:schemeClr val="tx1"/>
                </a:solidFill>
                <a:cs typeface="ヒラギノ角ゴ Pro W3" pitchFamily="-123" charset="-128"/>
              </a:rPr>
              <a:t> to choose from</a:t>
            </a:r>
          </a:p>
          <a:p>
            <a:r>
              <a:rPr lang="en-US" dirty="0">
                <a:solidFill>
                  <a:schemeClr val="tx1"/>
                </a:solidFill>
                <a:cs typeface="ヒラギノ角ゴ Pro W3" pitchFamily="-123" charset="-128"/>
              </a:rPr>
              <a:t>Each benefit has different options with different </a:t>
            </a:r>
            <a:r>
              <a:rPr lang="en-US" b="1" dirty="0">
                <a:solidFill>
                  <a:schemeClr val="tx1"/>
                </a:solidFill>
                <a:cs typeface="ヒラギノ角ゴ Pro W3" pitchFamily="-123" charset="-128"/>
              </a:rPr>
              <a:t>price tags</a:t>
            </a:r>
            <a:endParaRPr lang="en-US" dirty="0">
              <a:solidFill>
                <a:schemeClr val="tx1"/>
              </a:solidFill>
              <a:cs typeface="ヒラギノ角ゴ Pro W3" pitchFamily="-123" charset="-128"/>
            </a:endParaRPr>
          </a:p>
          <a:p>
            <a:r>
              <a:rPr lang="en-US" dirty="0">
                <a:solidFill>
                  <a:schemeClr val="tx1"/>
                </a:solidFill>
                <a:cs typeface="ヒラギノ角ゴ Pro W3" pitchFamily="-123" charset="-128"/>
              </a:rPr>
              <a:t>Schlumberger provides enough </a:t>
            </a:r>
            <a:r>
              <a:rPr lang="en-US" b="1" dirty="0">
                <a:solidFill>
                  <a:schemeClr val="tx1"/>
                </a:solidFill>
                <a:cs typeface="ヒラギノ角ゴ Pro W3" pitchFamily="-123" charset="-128"/>
              </a:rPr>
              <a:t>flex dollars </a:t>
            </a:r>
            <a:r>
              <a:rPr lang="en-US" dirty="0">
                <a:solidFill>
                  <a:schemeClr val="tx1"/>
                </a:solidFill>
                <a:cs typeface="ヒラギノ角ゴ Pro W3" pitchFamily="-123" charset="-128"/>
              </a:rPr>
              <a:t>to pay the full cost of option 2 for both extended health and dental coverage</a:t>
            </a:r>
          </a:p>
          <a:p>
            <a:r>
              <a:rPr lang="en-US" dirty="0">
                <a:solidFill>
                  <a:schemeClr val="tx1"/>
                </a:solidFill>
                <a:cs typeface="ヒラギノ角ゴ Pro W3" pitchFamily="-123" charset="-128"/>
              </a:rPr>
              <a:t>What they don’t pay for with flex dollars, they cover with</a:t>
            </a:r>
            <a:r>
              <a:rPr lang="en-US" b="1" dirty="0">
                <a:solidFill>
                  <a:schemeClr val="tx1"/>
                </a:solidFill>
                <a:cs typeface="ヒラギノ角ゴ Pro W3" pitchFamily="-123" charset="-128"/>
              </a:rPr>
              <a:t> payroll deductions</a:t>
            </a:r>
          </a:p>
          <a:p>
            <a:r>
              <a:rPr lang="en-US" dirty="0">
                <a:solidFill>
                  <a:schemeClr val="tx1"/>
                </a:solidFill>
                <a:cs typeface="ヒラギノ角ゴ Pro W3" pitchFamily="-123" charset="-128"/>
              </a:rPr>
              <a:t>Employees receive additional flex dollars to use where </a:t>
            </a:r>
            <a:r>
              <a:rPr lang="en-US" dirty="0">
                <a:cs typeface="ヒラギノ角ゴ Pro W3" pitchFamily="-123" charset="-128"/>
              </a:rPr>
              <a:t>they</a:t>
            </a:r>
            <a:r>
              <a:rPr lang="en-US" dirty="0">
                <a:solidFill>
                  <a:schemeClr val="tx1"/>
                </a:solidFill>
                <a:cs typeface="ヒラギノ角ゴ Pro W3" pitchFamily="-123" charset="-128"/>
              </a:rPr>
              <a:t> choose ($300)</a:t>
            </a:r>
          </a:p>
          <a:p>
            <a:r>
              <a:rPr lang="en-US" dirty="0">
                <a:solidFill>
                  <a:schemeClr val="tx1"/>
                </a:solidFill>
                <a:cs typeface="ヒラギノ角ゴ Pro W3" pitchFamily="-123" charset="-128"/>
              </a:rPr>
              <a:t>If ther</a:t>
            </a:r>
            <a:r>
              <a:rPr lang="en-US" dirty="0">
                <a:cs typeface="ヒラギノ角ゴ Pro W3" pitchFamily="-123" charset="-128"/>
              </a:rPr>
              <a:t>e are </a:t>
            </a:r>
            <a:r>
              <a:rPr lang="en-US" dirty="0">
                <a:solidFill>
                  <a:schemeClr val="tx1"/>
                </a:solidFill>
                <a:cs typeface="ヒラギノ角ゴ Pro W3" pitchFamily="-123" charset="-128"/>
              </a:rPr>
              <a:t>leftover flex dollars, </a:t>
            </a:r>
            <a:r>
              <a:rPr lang="en-US" dirty="0">
                <a:cs typeface="ヒラギノ角ゴ Pro W3" pitchFamily="-123" charset="-128"/>
              </a:rPr>
              <a:t>the employee </a:t>
            </a:r>
            <a:r>
              <a:rPr lang="en-US" dirty="0">
                <a:solidFill>
                  <a:schemeClr val="tx1"/>
                </a:solidFill>
                <a:cs typeface="ヒラギノ角ゴ Pro W3" pitchFamily="-123" charset="-128"/>
              </a:rPr>
              <a:t>can deposit them into </a:t>
            </a:r>
            <a:r>
              <a:rPr lang="en-US" dirty="0">
                <a:cs typeface="ヒラギノ角ゴ Pro W3" pitchFamily="-123" charset="-128"/>
              </a:rPr>
              <a:t>thei</a:t>
            </a:r>
            <a:r>
              <a:rPr lang="en-US" dirty="0">
                <a:solidFill>
                  <a:schemeClr val="tx1"/>
                </a:solidFill>
                <a:cs typeface="ヒラギノ角ゴ Pro W3" pitchFamily="-123" charset="-128"/>
              </a:rPr>
              <a:t>r </a:t>
            </a:r>
            <a:r>
              <a:rPr lang="en-US" b="1" dirty="0">
                <a:solidFill>
                  <a:schemeClr val="tx1"/>
                </a:solidFill>
                <a:cs typeface="ヒラギノ角ゴ Pro W3" pitchFamily="-123" charset="-128"/>
              </a:rPr>
              <a:t>Health Care Spending Account (HCSA) or Personal Spending Account (PSA)</a:t>
            </a:r>
          </a:p>
          <a:p>
            <a:r>
              <a:rPr lang="en-US" dirty="0">
                <a:cs typeface="ヒラギノ角ゴ Pro W3" pitchFamily="-123" charset="-128"/>
              </a:rPr>
              <a:t>Employees enroll in their benefits every fall during the 3 week Annual Enrollment (AE) period</a:t>
            </a:r>
          </a:p>
          <a:p>
            <a:r>
              <a:rPr lang="en-US" dirty="0">
                <a:solidFill>
                  <a:schemeClr val="tx1"/>
                </a:solidFill>
                <a:cs typeface="ヒラギノ角ゴ Pro W3" pitchFamily="-123" charset="-128"/>
              </a:rPr>
              <a:t>Choices made during Annual Enrollment take effect January 1 of the </a:t>
            </a:r>
            <a:r>
              <a:rPr lang="en-US" dirty="0">
                <a:cs typeface="ヒラギノ角ゴ Pro W3" pitchFamily="-123" charset="-128"/>
              </a:rPr>
              <a:t>following year</a:t>
            </a:r>
            <a:endParaRPr lang="en-US" dirty="0">
              <a:solidFill>
                <a:schemeClr val="tx1"/>
              </a:solidFill>
              <a:cs typeface="ヒラギノ角ゴ Pro W3" pitchFamily="-123" charset="-128"/>
            </a:endParaRPr>
          </a:p>
        </p:txBody>
      </p:sp>
    </p:spTree>
    <p:extLst>
      <p:ext uri="{BB962C8B-B14F-4D97-AF65-F5344CB8AC3E}">
        <p14:creationId xmlns:p14="http://schemas.microsoft.com/office/powerpoint/2010/main" val="180269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71839" y="467085"/>
            <a:ext cx="8153400" cy="685800"/>
          </a:xfrm>
        </p:spPr>
        <p:txBody>
          <a:bodyPr/>
          <a:lstStyle/>
          <a:p>
            <a:pPr eaLnBrk="1" hangingPunct="1"/>
            <a:r>
              <a:rPr lang="en-US" dirty="0">
                <a:cs typeface="ヒラギノ角ゴ Pro W3" pitchFamily="-123" charset="-128"/>
              </a:rPr>
              <a:t>Schlumberger Flex</a:t>
            </a:r>
          </a:p>
        </p:txBody>
      </p:sp>
      <p:graphicFrame>
        <p:nvGraphicFramePr>
          <p:cNvPr id="4" name="Group 1044">
            <a:extLst>
              <a:ext uri="{FF2B5EF4-FFF2-40B4-BE49-F238E27FC236}">
                <a16:creationId xmlns:a16="http://schemas.microsoft.com/office/drawing/2014/main" id="{A9851EEF-0D0B-4F78-BBC9-E92B2B77348C}"/>
              </a:ext>
            </a:extLst>
          </p:cNvPr>
          <p:cNvGraphicFramePr>
            <a:graphicFrameLocks noGrp="1"/>
          </p:cNvGraphicFramePr>
          <p:nvPr>
            <p:extLst>
              <p:ext uri="{D42A27DB-BD31-4B8C-83A1-F6EECF244321}">
                <p14:modId xmlns:p14="http://schemas.microsoft.com/office/powerpoint/2010/main" val="724963098"/>
              </p:ext>
            </p:extLst>
          </p:nvPr>
        </p:nvGraphicFramePr>
        <p:xfrm>
          <a:off x="583325" y="1175658"/>
          <a:ext cx="9798144" cy="4065001"/>
        </p:xfrm>
        <a:graphic>
          <a:graphicData uri="http://schemas.openxmlformats.org/drawingml/2006/table">
            <a:tbl>
              <a:tblPr>
                <a:tableStyleId>{3C2FFA5D-87B4-456A-9821-1D502468CF0F}</a:tableStyleId>
              </a:tblPr>
              <a:tblGrid>
                <a:gridCol w="2216285">
                  <a:extLst>
                    <a:ext uri="{9D8B030D-6E8A-4147-A177-3AD203B41FA5}">
                      <a16:colId xmlns:a16="http://schemas.microsoft.com/office/drawing/2014/main" val="817685197"/>
                    </a:ext>
                  </a:extLst>
                </a:gridCol>
                <a:gridCol w="2754434">
                  <a:extLst>
                    <a:ext uri="{9D8B030D-6E8A-4147-A177-3AD203B41FA5}">
                      <a16:colId xmlns:a16="http://schemas.microsoft.com/office/drawing/2014/main" val="20000"/>
                    </a:ext>
                  </a:extLst>
                </a:gridCol>
                <a:gridCol w="2093688">
                  <a:extLst>
                    <a:ext uri="{9D8B030D-6E8A-4147-A177-3AD203B41FA5}">
                      <a16:colId xmlns:a16="http://schemas.microsoft.com/office/drawing/2014/main" val="20001"/>
                    </a:ext>
                  </a:extLst>
                </a:gridCol>
                <a:gridCol w="2733737">
                  <a:extLst>
                    <a:ext uri="{9D8B030D-6E8A-4147-A177-3AD203B41FA5}">
                      <a16:colId xmlns:a16="http://schemas.microsoft.com/office/drawing/2014/main" val="20002"/>
                    </a:ext>
                  </a:extLst>
                </a:gridCol>
              </a:tblGrid>
              <a:tr h="13575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Core Flex</a:t>
                      </a:r>
                      <a:endParaRPr kumimoji="0" lang="en-US" sz="2000" b="1" i="0" u="none" strike="noStrike" cap="none" normalizeH="0" baseline="0" dirty="0">
                        <a:ln>
                          <a:noFill/>
                        </a:ln>
                        <a:solidFill>
                          <a:schemeClr val="accent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Extended Health Care</a:t>
                      </a:r>
                      <a:br>
                        <a:rPr kumimoji="0" lang="en-US" sz="1800" u="none" strike="noStrike" cap="none" normalizeH="0" baseline="0" dirty="0">
                          <a:ln>
                            <a:noFill/>
                          </a:ln>
                          <a:effectLst/>
                        </a:rPr>
                      </a:br>
                      <a:r>
                        <a:rPr kumimoji="0" lang="en-US" sz="1800" u="none" strike="noStrike" cap="none" normalizeH="0" baseline="0" dirty="0">
                          <a:ln>
                            <a:noFill/>
                          </a:ln>
                          <a:effectLst/>
                        </a:rPr>
                        <a:t>(3 Options)</a:t>
                      </a:r>
                      <a:endParaRPr kumimoji="0" lang="en-US" sz="1800" b="0" i="0" u="none" strike="noStrike" cap="none" normalizeH="0" baseline="0" dirty="0">
                        <a:ln>
                          <a:noFill/>
                        </a:ln>
                        <a:solidFill>
                          <a:schemeClr val="accent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Dental Plan                          (4 Options)</a:t>
                      </a:r>
                      <a:endParaRPr kumimoji="0" lang="en-US" sz="1800" b="0" i="0" u="none" strike="noStrike" cap="none" normalizeH="0" baseline="0" dirty="0">
                        <a:ln>
                          <a:noFill/>
                        </a:ln>
                        <a:solidFill>
                          <a:schemeClr val="accent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Long-Term Disability</a:t>
                      </a:r>
                      <a:br>
                        <a:rPr kumimoji="0" lang="en-US" sz="1800" u="none" strike="noStrike" cap="none" normalizeH="0" baseline="0" dirty="0">
                          <a:ln>
                            <a:noFill/>
                          </a:ln>
                          <a:effectLst/>
                        </a:rPr>
                      </a:br>
                      <a:r>
                        <a:rPr kumimoji="0" lang="en-US" sz="1800" u="none" strike="noStrike" cap="none" normalizeH="0" baseline="0" dirty="0">
                          <a:ln>
                            <a:noFill/>
                          </a:ln>
                          <a:effectLst/>
                        </a:rPr>
                        <a:t>(4 Options)</a:t>
                      </a:r>
                      <a:endParaRPr kumimoji="0" lang="en-US" sz="1800" b="0" i="0" u="none" strike="noStrike" cap="none" normalizeH="0" baseline="0" dirty="0">
                        <a:ln>
                          <a:noFill/>
                        </a:ln>
                        <a:solidFill>
                          <a:srgbClr val="004990"/>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0"/>
                  </a:ext>
                </a:extLst>
              </a:tr>
              <a:tr h="135373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cap="none" normalizeH="0" baseline="0" dirty="0">
                        <a:ln>
                          <a:noFill/>
                        </a:ln>
                        <a:solidFill>
                          <a:schemeClr val="accent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Basic Life Insurance </a:t>
                      </a:r>
                      <a:br>
                        <a:rPr kumimoji="0" lang="en-US" sz="1800" u="none" strike="noStrike" cap="none" normalizeH="0" baseline="0" dirty="0">
                          <a:ln>
                            <a:noFill/>
                          </a:ln>
                          <a:effectLst/>
                        </a:rPr>
                      </a:br>
                      <a:r>
                        <a:rPr kumimoji="0" lang="en-US" sz="1800" u="none" strike="noStrike" cap="none" normalizeH="0" baseline="0" dirty="0">
                          <a:ln>
                            <a:noFill/>
                          </a:ln>
                          <a:effectLst/>
                        </a:rPr>
                        <a:t>(Employee, Spouse and Child)</a:t>
                      </a:r>
                      <a:endParaRPr kumimoji="0" lang="en-US" sz="1800" b="0" i="0" u="none" strike="noStrike" cap="none" normalizeH="0" baseline="0" dirty="0">
                        <a:ln>
                          <a:noFill/>
                        </a:ln>
                        <a:solidFill>
                          <a:schemeClr val="accent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Basic AD&amp;D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(Employee)</a:t>
                      </a:r>
                      <a:endParaRPr kumimoji="0" lang="en-US" sz="1800" b="0" i="0" u="none" strike="noStrike" cap="none" normalizeH="0" baseline="0" dirty="0">
                        <a:ln>
                          <a:noFill/>
                        </a:ln>
                        <a:solidFill>
                          <a:schemeClr val="accent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Business Travel Accident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(Employee + Spouse)</a:t>
                      </a:r>
                      <a:endParaRPr kumimoji="0" lang="en-US" sz="1800" b="0" i="0" u="none" strike="noStrike" cap="none" normalizeH="0" baseline="0" dirty="0">
                        <a:ln>
                          <a:noFill/>
                        </a:ln>
                        <a:solidFill>
                          <a:schemeClr val="accent1"/>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1"/>
                  </a:ext>
                </a:extLst>
              </a:tr>
              <a:tr h="13537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Optional Flex</a:t>
                      </a:r>
                      <a:endParaRPr kumimoji="0" lang="en-US" sz="2000" b="1"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Optional Life Insurance      (Employee, Spouse and Child) </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Optional AD&amp;D (Employee, Spouse &amp; Child)</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Optional Critical Illness (Employee, Spouse &amp; Child) </a:t>
                      </a:r>
                      <a:endParaRPr kumimoji="0" lang="en-US" sz="1800" b="0" i="0" u="none" strike="noStrike" cap="none" normalizeH="0" baseline="0" dirty="0">
                        <a:ln>
                          <a:noFill/>
                        </a:ln>
                        <a:solidFill>
                          <a:schemeClr val="tx1"/>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98EC57EF-6DC1-483B-BBD0-B94DB09709ED}"/>
              </a:ext>
            </a:extLst>
          </p:cNvPr>
          <p:cNvPicPr>
            <a:picLocks noChangeAspect="1"/>
          </p:cNvPicPr>
          <p:nvPr/>
        </p:nvPicPr>
        <p:blipFill>
          <a:blip r:embed="rId3"/>
          <a:stretch>
            <a:fillRect/>
          </a:stretch>
        </p:blipFill>
        <p:spPr>
          <a:xfrm>
            <a:off x="639829" y="5399679"/>
            <a:ext cx="2038350" cy="466725"/>
          </a:xfrm>
          <a:prstGeom prst="rect">
            <a:avLst/>
          </a:prstGeom>
        </p:spPr>
      </p:pic>
    </p:spTree>
    <p:extLst>
      <p:ext uri="{BB962C8B-B14F-4D97-AF65-F5344CB8AC3E}">
        <p14:creationId xmlns:p14="http://schemas.microsoft.com/office/powerpoint/2010/main" val="353879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cs typeface="ヒラギノ角ゴ Pro W3" pitchFamily="-123" charset="-128"/>
              </a:rPr>
              <a:t>Covering Your Dependents</a:t>
            </a:r>
          </a:p>
        </p:txBody>
      </p:sp>
      <p:sp>
        <p:nvSpPr>
          <p:cNvPr id="31746" name="Content Placeholder 2"/>
          <p:cNvSpPr>
            <a:spLocks noGrp="1"/>
          </p:cNvSpPr>
          <p:nvPr>
            <p:ph idx="1"/>
          </p:nvPr>
        </p:nvSpPr>
        <p:spPr>
          <a:xfrm>
            <a:off x="922282" y="1647496"/>
            <a:ext cx="5352393" cy="4191000"/>
          </a:xfrm>
        </p:spPr>
        <p:txBody>
          <a:bodyPr/>
          <a:lstStyle/>
          <a:p>
            <a:pPr eaLnBrk="1" hangingPunct="1">
              <a:buFont typeface="Wingdings" pitchFamily="-123" charset="2"/>
              <a:buNone/>
            </a:pPr>
            <a:r>
              <a:rPr lang="en-US" sz="2800" dirty="0">
                <a:cs typeface="ヒラギノ角ゴ Pro W3" pitchFamily="-123" charset="-128"/>
              </a:rPr>
              <a:t>You can cover:</a:t>
            </a:r>
          </a:p>
          <a:p>
            <a:pPr eaLnBrk="1" hangingPunct="1"/>
            <a:r>
              <a:rPr lang="en-US" sz="2800" dirty="0">
                <a:cs typeface="ヒラギノ角ゴ Pro W3" pitchFamily="-123" charset="-128"/>
              </a:rPr>
              <a:t>Yourself</a:t>
            </a:r>
          </a:p>
          <a:p>
            <a:pPr eaLnBrk="1" hangingPunct="1"/>
            <a:r>
              <a:rPr lang="en-US" sz="2800" dirty="0">
                <a:cs typeface="ヒラギノ角ゴ Pro W3" pitchFamily="-123" charset="-128"/>
              </a:rPr>
              <a:t>Yourself + one dependent</a:t>
            </a:r>
          </a:p>
          <a:p>
            <a:pPr eaLnBrk="1" hangingPunct="1"/>
            <a:r>
              <a:rPr lang="en-US" sz="2800" dirty="0">
                <a:cs typeface="ヒラギノ角ゴ Pro W3" pitchFamily="-123" charset="-128"/>
              </a:rPr>
              <a:t>Yourself + two or more dependents</a:t>
            </a:r>
          </a:p>
        </p:txBody>
      </p:sp>
      <p:sp>
        <p:nvSpPr>
          <p:cNvPr id="31747" name="Text Box 5"/>
          <p:cNvSpPr txBox="1">
            <a:spLocks noChangeArrowheads="1"/>
          </p:cNvSpPr>
          <p:nvPr/>
        </p:nvSpPr>
        <p:spPr bwMode="auto">
          <a:xfrm>
            <a:off x="5533697" y="1166649"/>
            <a:ext cx="3205655" cy="4880688"/>
          </a:xfrm>
          <a:prstGeom prst="rect">
            <a:avLst/>
          </a:prstGeom>
          <a:noFill/>
          <a:ln w="9525">
            <a:noFill/>
            <a:miter lim="800000"/>
            <a:headEnd/>
            <a:tailEnd/>
          </a:ln>
        </p:spPr>
        <p:txBody>
          <a:bodyPr>
            <a:prstTxWarp prst="textNoShape">
              <a:avLst/>
            </a:prstTxWarp>
          </a:bodyPr>
          <a:lstStyle/>
          <a:p>
            <a:pPr marL="342900" indent="-342900">
              <a:spcBef>
                <a:spcPct val="50000"/>
              </a:spcBef>
              <a:buClr>
                <a:schemeClr val="accent1"/>
              </a:buClr>
            </a:pPr>
            <a:r>
              <a:rPr lang="en-US" sz="29000" dirty="0">
                <a:solidFill>
                  <a:srgbClr val="990033"/>
                </a:solidFill>
                <a:latin typeface="MyriaMM_400 RG 600 NO" charset="0"/>
                <a:sym typeface="Webdings" pitchFamily="-123" charset="2"/>
              </a:rPr>
              <a:t></a:t>
            </a:r>
          </a:p>
        </p:txBody>
      </p:sp>
      <p:sp>
        <p:nvSpPr>
          <p:cNvPr id="7" name="Text Box 6"/>
          <p:cNvSpPr txBox="1">
            <a:spLocks noChangeArrowheads="1"/>
          </p:cNvSpPr>
          <p:nvPr/>
        </p:nvSpPr>
        <p:spPr bwMode="auto">
          <a:xfrm>
            <a:off x="6858000" y="1143001"/>
            <a:ext cx="2895600" cy="4525963"/>
          </a:xfrm>
          <a:prstGeom prst="rect">
            <a:avLst/>
          </a:prstGeom>
          <a:noFill/>
          <a:ln w="9525">
            <a:noFill/>
            <a:miter lim="800000"/>
            <a:headEnd/>
            <a:tailEnd/>
          </a:ln>
        </p:spPr>
        <p:txBody>
          <a:bodyPr>
            <a:prstTxWarp prst="textNoShape">
              <a:avLst/>
            </a:prstTxWarp>
          </a:bodyPr>
          <a:lstStyle/>
          <a:p>
            <a:pPr eaLnBrk="0" hangingPunct="0">
              <a:spcBef>
                <a:spcPct val="50000"/>
              </a:spcBef>
            </a:pPr>
            <a:r>
              <a:rPr lang="en-US" sz="29000" dirty="0">
                <a:solidFill>
                  <a:srgbClr val="FFCC00"/>
                </a:solidFill>
                <a:sym typeface="Webdings" pitchFamily="-123" charset="2"/>
              </a:rPr>
              <a:t></a:t>
            </a:r>
          </a:p>
        </p:txBody>
      </p:sp>
      <p:sp>
        <p:nvSpPr>
          <p:cNvPr id="9" name="Text Box 9"/>
          <p:cNvSpPr txBox="1">
            <a:spLocks noChangeArrowheads="1"/>
          </p:cNvSpPr>
          <p:nvPr/>
        </p:nvSpPr>
        <p:spPr bwMode="auto">
          <a:xfrm>
            <a:off x="6716110" y="1813034"/>
            <a:ext cx="3799490" cy="4903076"/>
          </a:xfrm>
          <a:prstGeom prst="rect">
            <a:avLst/>
          </a:prstGeom>
          <a:noFill/>
          <a:ln w="9525">
            <a:noFill/>
            <a:miter lim="800000"/>
            <a:headEnd/>
            <a:tailEnd/>
          </a:ln>
        </p:spPr>
        <p:txBody>
          <a:bodyPr>
            <a:prstTxWarp prst="textNoShape">
              <a:avLst/>
            </a:prstTxWarp>
          </a:bodyPr>
          <a:lstStyle/>
          <a:p>
            <a:pPr eaLnBrk="0" hangingPunct="0">
              <a:spcBef>
                <a:spcPct val="50000"/>
              </a:spcBef>
            </a:pPr>
            <a:r>
              <a:rPr lang="en-US" sz="20000" dirty="0">
                <a:solidFill>
                  <a:schemeClr val="folHlink"/>
                </a:solidFill>
                <a:sym typeface="Webdings" pitchFamily="-123" charset="2"/>
              </a:rPr>
              <a:t></a:t>
            </a:r>
          </a:p>
        </p:txBody>
      </p:sp>
      <p:sp>
        <p:nvSpPr>
          <p:cNvPr id="10" name="Text Box 10"/>
          <p:cNvSpPr txBox="1">
            <a:spLocks noChangeArrowheads="1"/>
          </p:cNvSpPr>
          <p:nvPr/>
        </p:nvSpPr>
        <p:spPr bwMode="auto">
          <a:xfrm>
            <a:off x="8271642" y="1780245"/>
            <a:ext cx="2895600" cy="4525962"/>
          </a:xfrm>
          <a:prstGeom prst="rect">
            <a:avLst/>
          </a:prstGeom>
          <a:noFill/>
          <a:ln w="9525">
            <a:noFill/>
            <a:miter lim="800000"/>
            <a:headEnd/>
            <a:tailEnd/>
          </a:ln>
        </p:spPr>
        <p:txBody>
          <a:bodyPr>
            <a:prstTxWarp prst="textNoShape">
              <a:avLst/>
            </a:prstTxWarp>
          </a:bodyPr>
          <a:lstStyle/>
          <a:p>
            <a:pPr eaLnBrk="0" hangingPunct="0">
              <a:spcBef>
                <a:spcPct val="50000"/>
              </a:spcBef>
            </a:pPr>
            <a:r>
              <a:rPr lang="en-US" sz="20000" dirty="0">
                <a:solidFill>
                  <a:srgbClr val="993366"/>
                </a:solidFill>
                <a:sym typeface="Webdings" pitchFamily="-123" charset="2"/>
              </a:rPr>
              <a:t></a:t>
            </a:r>
          </a:p>
        </p:txBody>
      </p:sp>
    </p:spTree>
    <p:extLst>
      <p:ext uri="{BB962C8B-B14F-4D97-AF65-F5344CB8AC3E}">
        <p14:creationId xmlns:p14="http://schemas.microsoft.com/office/powerpoint/2010/main" val="25832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CAF8FC-AB39-4D23-89D6-7EF756F94C2D}"/>
              </a:ext>
            </a:extLst>
          </p:cNvPr>
          <p:cNvSpPr txBox="1">
            <a:spLocks/>
          </p:cNvSpPr>
          <p:nvPr/>
        </p:nvSpPr>
        <p:spPr bwMode="auto">
          <a:xfrm>
            <a:off x="364253" y="159657"/>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ヒラギノ角ゴ Pro W3"/>
              </a:defRPr>
            </a:lvl1pPr>
            <a:lvl2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2pPr>
            <a:lvl3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3pPr>
            <a:lvl4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4pPr>
            <a:lvl5pPr algn="l" rtl="0" eaLnBrk="0" fontAlgn="base" hangingPunct="0">
              <a:spcBef>
                <a:spcPct val="0"/>
              </a:spcBef>
              <a:spcAft>
                <a:spcPct val="0"/>
              </a:spcAft>
              <a:defRPr sz="3600">
                <a:solidFill>
                  <a:schemeClr val="tx2"/>
                </a:solidFill>
                <a:latin typeface="Interstate-Regular" pitchFamily="1" charset="0"/>
                <a:ea typeface="ヒラギノ角ゴ Pro W3" charset="-128"/>
                <a:cs typeface="ヒラギノ角ゴ Pro W3"/>
              </a:defRPr>
            </a:lvl5pPr>
            <a:lvl6pPr marL="457200" algn="l" rtl="0" fontAlgn="base">
              <a:spcBef>
                <a:spcPct val="0"/>
              </a:spcBef>
              <a:spcAft>
                <a:spcPct val="0"/>
              </a:spcAft>
              <a:defRPr sz="3600">
                <a:solidFill>
                  <a:schemeClr val="tx2"/>
                </a:solidFill>
                <a:latin typeface="Interstate-Regular" pitchFamily="1" charset="0"/>
                <a:ea typeface="ヒラギノ角ゴ Pro W3" charset="-128"/>
              </a:defRPr>
            </a:lvl6pPr>
            <a:lvl7pPr marL="914400" algn="l" rtl="0" fontAlgn="base">
              <a:spcBef>
                <a:spcPct val="0"/>
              </a:spcBef>
              <a:spcAft>
                <a:spcPct val="0"/>
              </a:spcAft>
              <a:defRPr sz="3600">
                <a:solidFill>
                  <a:schemeClr val="tx2"/>
                </a:solidFill>
                <a:latin typeface="Interstate-Regular" pitchFamily="1" charset="0"/>
                <a:ea typeface="ヒラギノ角ゴ Pro W3" charset="-128"/>
              </a:defRPr>
            </a:lvl7pPr>
            <a:lvl8pPr marL="1371600" algn="l" rtl="0" fontAlgn="base">
              <a:spcBef>
                <a:spcPct val="0"/>
              </a:spcBef>
              <a:spcAft>
                <a:spcPct val="0"/>
              </a:spcAft>
              <a:defRPr sz="3600">
                <a:solidFill>
                  <a:schemeClr val="tx2"/>
                </a:solidFill>
                <a:latin typeface="Interstate-Regular" pitchFamily="1" charset="0"/>
                <a:ea typeface="ヒラギノ角ゴ Pro W3" charset="-128"/>
              </a:defRPr>
            </a:lvl8pPr>
            <a:lvl9pPr marL="1828800" algn="l" rtl="0" fontAlgn="base">
              <a:spcBef>
                <a:spcPct val="0"/>
              </a:spcBef>
              <a:spcAft>
                <a:spcPct val="0"/>
              </a:spcAft>
              <a:defRPr sz="3600">
                <a:solidFill>
                  <a:schemeClr val="tx2"/>
                </a:solidFill>
                <a:latin typeface="Interstate-Regular" pitchFamily="1" charset="0"/>
                <a:ea typeface="ヒラギノ角ゴ Pro W3" charset="-128"/>
              </a:defRPr>
            </a:lvl9pPr>
          </a:lstStyle>
          <a:p>
            <a:pPr eaLnBrk="1" hangingPunct="1"/>
            <a:r>
              <a:rPr lang="en-US" kern="0" dirty="0">
                <a:cs typeface="ヒラギノ角ゴ Pro W3" pitchFamily="-123" charset="-128"/>
              </a:rPr>
              <a:t>Extended Health</a:t>
            </a:r>
          </a:p>
        </p:txBody>
      </p:sp>
      <p:graphicFrame>
        <p:nvGraphicFramePr>
          <p:cNvPr id="7" name="Group 47">
            <a:extLst>
              <a:ext uri="{FF2B5EF4-FFF2-40B4-BE49-F238E27FC236}">
                <a16:creationId xmlns:a16="http://schemas.microsoft.com/office/drawing/2014/main" id="{8F62C1B1-56E9-418F-A196-323FD97A47F3}"/>
              </a:ext>
            </a:extLst>
          </p:cNvPr>
          <p:cNvGraphicFramePr>
            <a:graphicFrameLocks/>
          </p:cNvGraphicFramePr>
          <p:nvPr>
            <p:extLst>
              <p:ext uri="{D42A27DB-BD31-4B8C-83A1-F6EECF244321}">
                <p14:modId xmlns:p14="http://schemas.microsoft.com/office/powerpoint/2010/main" val="1583182979"/>
              </p:ext>
            </p:extLst>
          </p:nvPr>
        </p:nvGraphicFramePr>
        <p:xfrm>
          <a:off x="304799" y="807240"/>
          <a:ext cx="11393715" cy="5064641"/>
        </p:xfrm>
        <a:graphic>
          <a:graphicData uri="http://schemas.openxmlformats.org/drawingml/2006/table">
            <a:tbl>
              <a:tblPr firstRow="1" bandRow="1">
                <a:tableStyleId>{5C22544A-7EE6-4342-B048-85BDC9FD1C3A}</a:tableStyleId>
              </a:tblPr>
              <a:tblGrid>
                <a:gridCol w="4310743">
                  <a:extLst>
                    <a:ext uri="{9D8B030D-6E8A-4147-A177-3AD203B41FA5}">
                      <a16:colId xmlns:a16="http://schemas.microsoft.com/office/drawing/2014/main" val="20000"/>
                    </a:ext>
                  </a:extLst>
                </a:gridCol>
                <a:gridCol w="2467428">
                  <a:extLst>
                    <a:ext uri="{9D8B030D-6E8A-4147-A177-3AD203B41FA5}">
                      <a16:colId xmlns:a16="http://schemas.microsoft.com/office/drawing/2014/main" val="20001"/>
                    </a:ext>
                  </a:extLst>
                </a:gridCol>
                <a:gridCol w="2394857">
                  <a:extLst>
                    <a:ext uri="{9D8B030D-6E8A-4147-A177-3AD203B41FA5}">
                      <a16:colId xmlns:a16="http://schemas.microsoft.com/office/drawing/2014/main" val="20002"/>
                    </a:ext>
                  </a:extLst>
                </a:gridCol>
                <a:gridCol w="2220687">
                  <a:extLst>
                    <a:ext uri="{9D8B030D-6E8A-4147-A177-3AD203B41FA5}">
                      <a16:colId xmlns:a16="http://schemas.microsoft.com/office/drawing/2014/main" val="20003"/>
                    </a:ext>
                  </a:extLst>
                </a:gridCol>
              </a:tblGrid>
              <a:tr h="28150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Option 1 + Flex $</a:t>
                      </a: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Option 2</a:t>
                      </a: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Option 3</a:t>
                      </a:r>
                      <a:endParaRPr kumimoji="0" lang="en-US" sz="1800" b="1" i="0" u="none" strike="noStrike" cap="none" normalizeH="0" baseline="0" dirty="0">
                        <a:ln>
                          <a:noFill/>
                        </a:ln>
                        <a:solidFill>
                          <a:srgbClr val="FFFBF4"/>
                        </a:solidFill>
                        <a:effectLst/>
                        <a:latin typeface="MyriaMM_400 RG 600 NO" charset="0"/>
                        <a:ea typeface="ヒラギノ角ゴ Pro W3" pitchFamily="-123" charset="-128"/>
                        <a:cs typeface="ヒラギノ角ゴ Pro W3" pitchFamily="-123" charset="-128"/>
                      </a:endParaRPr>
                    </a:p>
                  </a:txBody>
                  <a:tcPr horzOverflow="overflow"/>
                </a:tc>
                <a:extLst>
                  <a:ext uri="{0D108BD9-81ED-4DB2-BD59-A6C34878D82A}">
                    <a16:rowId xmlns:a16="http://schemas.microsoft.com/office/drawing/2014/main" val="10000"/>
                  </a:ext>
                </a:extLst>
              </a:tr>
              <a:tr h="2815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Paid for by</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Schlumberger</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Schlumberger</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Cost-Share</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706143189"/>
                  </a:ext>
                </a:extLst>
              </a:tr>
              <a:tr h="492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a:ln>
                            <a:noFill/>
                          </a:ln>
                          <a:effectLst/>
                        </a:rPr>
                        <a:t>Reimbursement</a:t>
                      </a:r>
                    </a:p>
                    <a:p>
                      <a:pPr marL="174625" marR="0" lvl="0" indent="-174625" algn="l" defTabSz="914400" rtl="0" eaLnBrk="1" fontAlgn="base" latinLnBrk="0" hangingPunct="1">
                        <a:lnSpc>
                          <a:spcPct val="100000"/>
                        </a:lnSpc>
                        <a:spcBef>
                          <a:spcPct val="0"/>
                        </a:spcBef>
                        <a:spcAft>
                          <a:spcPct val="0"/>
                        </a:spcAft>
                        <a:buClrTx/>
                        <a:buSzTx/>
                        <a:buFont typeface="Arial" pitchFamily="-123" charset="0"/>
                        <a:buChar char="•"/>
                        <a:tabLst/>
                      </a:pPr>
                      <a:r>
                        <a:rPr kumimoji="0" lang="en-US" sz="1800" u="none" strike="noStrike" cap="none" normalizeH="0" baseline="0" dirty="0">
                          <a:ln>
                            <a:noFill/>
                          </a:ln>
                          <a:effectLst/>
                        </a:rPr>
                        <a:t>For all eligible expenses</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60% </a:t>
                      </a:r>
                      <a:endParaRPr kumimoji="0" lang="en-US" sz="20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90%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100%</a:t>
                      </a:r>
                      <a:endParaRPr kumimoji="0" lang="en-US" sz="20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1"/>
                  </a:ext>
                </a:extLst>
              </a:tr>
              <a:tr h="49264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Prescription drugs deductible</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normalizeH="0" baseline="0" dirty="0">
                          <a:ln>
                            <a:noFill/>
                          </a:ln>
                          <a:effectLst/>
                        </a:rPr>
                        <a:t>Dispensing fee</a:t>
                      </a:r>
                      <a:endParaRPr kumimoji="0" lang="en-US" sz="1800" b="0" i="0" u="none" strike="noStrike" kern="1200"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normalizeH="0" baseline="0" dirty="0">
                          <a:ln>
                            <a:noFill/>
                          </a:ln>
                          <a:effectLst/>
                        </a:rPr>
                        <a:t>Dispensing fee</a:t>
                      </a:r>
                      <a:endParaRPr kumimoji="0" lang="en-US" sz="1800" b="0" i="0" u="none" strike="noStrike" kern="1200"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normalizeH="0" baseline="0" dirty="0">
                          <a:ln>
                            <a:noFill/>
                          </a:ln>
                          <a:effectLst/>
                        </a:rPr>
                        <a:t>Dispensing fee</a:t>
                      </a:r>
                      <a:endParaRPr kumimoji="0" lang="en-US" sz="1800" b="0" i="0" u="none" strike="noStrike" kern="1200"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2"/>
                  </a:ext>
                </a:extLst>
              </a:tr>
              <a:tr h="2815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Hospital</a:t>
                      </a:r>
                      <a:endParaRPr kumimoji="0" lang="en-US" sz="1800" b="1"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Semi-private</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Semi-private</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Private</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3"/>
                  </a:ext>
                </a:extLst>
              </a:tr>
              <a:tr h="2815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Vision care (24 months)</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None</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$150 </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$350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4"/>
                  </a:ext>
                </a:extLst>
              </a:tr>
              <a:tr h="28150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Paramedical services</a:t>
                      </a:r>
                      <a:endParaRPr kumimoji="0" lang="en-US" sz="1800" b="1"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5"/>
                  </a:ext>
                </a:extLst>
              </a:tr>
              <a:tr h="281509">
                <a:tc>
                  <a:txBody>
                    <a:bodyPr/>
                    <a:lstStyle/>
                    <a:p>
                      <a:pPr marL="174625" marR="0" lvl="0" indent="-174625" algn="l" defTabSz="914400" rtl="0" eaLnBrk="1" fontAlgn="base" latinLnBrk="0" hangingPunct="1">
                        <a:lnSpc>
                          <a:spcPct val="100000"/>
                        </a:lnSpc>
                        <a:spcBef>
                          <a:spcPct val="0"/>
                        </a:spcBef>
                        <a:spcAft>
                          <a:spcPct val="0"/>
                        </a:spcAft>
                        <a:buClrTx/>
                        <a:buSzTx/>
                        <a:buFont typeface="Arial" pitchFamily="-123" charset="0"/>
                        <a:buChar char="•"/>
                        <a:tabLst/>
                        <a:defRPr/>
                      </a:pPr>
                      <a:r>
                        <a:rPr kumimoji="0" lang="en-US" sz="1800" u="none" strike="noStrike" cap="none" normalizeH="0" baseline="0" dirty="0">
                          <a:ln>
                            <a:noFill/>
                          </a:ln>
                          <a:effectLst/>
                        </a:rPr>
                        <a:t>Maximum per practitioner</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$1,000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6"/>
                  </a:ext>
                </a:extLst>
              </a:tr>
              <a:tr h="281509">
                <a:tc>
                  <a:txBody>
                    <a:bodyPr/>
                    <a:lstStyle/>
                    <a:p>
                      <a:pPr marL="174625" marR="0" lvl="0" indent="-174625" algn="l" defTabSz="914400" rtl="0" eaLnBrk="1" fontAlgn="base" latinLnBrk="0" hangingPunct="1">
                        <a:lnSpc>
                          <a:spcPct val="100000"/>
                        </a:lnSpc>
                        <a:spcBef>
                          <a:spcPct val="0"/>
                        </a:spcBef>
                        <a:spcAft>
                          <a:spcPct val="0"/>
                        </a:spcAft>
                        <a:buClrTx/>
                        <a:buSzTx/>
                        <a:buFont typeface="Arial" pitchFamily="-123" charset="0"/>
                        <a:buChar char="•"/>
                        <a:tabLst/>
                      </a:pPr>
                      <a:r>
                        <a:rPr kumimoji="0" lang="en-US" sz="1800" u="none" strike="noStrike" cap="none" normalizeH="0" baseline="0" dirty="0">
                          <a:ln>
                            <a:noFill/>
                          </a:ln>
                          <a:effectLst/>
                        </a:rPr>
                        <a:t>Annual combined max</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$1,500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$1,500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$1,500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7"/>
                  </a:ext>
                </a:extLst>
              </a:tr>
              <a:tr h="281509">
                <a:tc>
                  <a:txBody>
                    <a:bodyPr/>
                    <a:lstStyle/>
                    <a:p>
                      <a:pPr marL="0" marR="0" lvl="0" indent="0" algn="l" defTabSz="914400" rtl="0" eaLnBrk="1" fontAlgn="base" latinLnBrk="0" hangingPunct="1">
                        <a:lnSpc>
                          <a:spcPct val="100000"/>
                        </a:lnSpc>
                        <a:spcBef>
                          <a:spcPct val="0"/>
                        </a:spcBef>
                        <a:spcAft>
                          <a:spcPct val="0"/>
                        </a:spcAft>
                        <a:buClrTx/>
                        <a:buSzTx/>
                        <a:buFont typeface="Arial" pitchFamily="-123" charset="0"/>
                        <a:buNone/>
                        <a:tabLst/>
                      </a:pPr>
                      <a:r>
                        <a:rPr kumimoji="0" lang="en-US" sz="1800" u="none" strike="noStrike" cap="none" normalizeH="0" baseline="0" dirty="0">
                          <a:ln>
                            <a:noFill/>
                          </a:ln>
                          <a:effectLst/>
                        </a:rPr>
                        <a:t>Psychologist services (Annual max)</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$500</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$1,000</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a:ln>
                            <a:noFill/>
                          </a:ln>
                          <a:effectLst/>
                        </a:rPr>
                        <a:t>$1,500</a:t>
                      </a:r>
                    </a:p>
                  </a:txBody>
                  <a:tcPr anchor="ctr" horzOverflow="overflow"/>
                </a:tc>
                <a:extLst>
                  <a:ext uri="{0D108BD9-81ED-4DB2-BD59-A6C34878D82A}">
                    <a16:rowId xmlns:a16="http://schemas.microsoft.com/office/drawing/2014/main" val="5659597"/>
                  </a:ext>
                </a:extLst>
              </a:tr>
              <a:tr h="492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Orthotics (every 36 months for adults /12 months for children)</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$400</a:t>
                      </a:r>
                      <a:endPar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endParaRPr>
                    </a:p>
                  </a:txBody>
                  <a:tcPr anchor="ctr" horzOverflow="overflow"/>
                </a:tc>
                <a:extLst>
                  <a:ext uri="{0D108BD9-81ED-4DB2-BD59-A6C34878D82A}">
                    <a16:rowId xmlns:a16="http://schemas.microsoft.com/office/drawing/2014/main" val="10008"/>
                  </a:ext>
                </a:extLst>
              </a:tr>
              <a:tr h="2815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rPr>
                        <a:t>Out of country Medical  90 days</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rPr>
                        <a:t>100%</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rPr>
                        <a:t>100%</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45E7C"/>
                          </a:solidFill>
                          <a:effectLst/>
                          <a:latin typeface="MyriaMM_400 RG 600 NO" charset="0"/>
                          <a:ea typeface="ヒラギノ角ゴ Pro W3" pitchFamily="-123" charset="-128"/>
                          <a:cs typeface="ヒラギノ角ゴ Pro W3" pitchFamily="-123" charset="-128"/>
                        </a:rPr>
                        <a:t>100%</a:t>
                      </a:r>
                    </a:p>
                  </a:txBody>
                  <a:tcPr anchor="ctr" horzOverflow="overflow"/>
                </a:tc>
                <a:extLst>
                  <a:ext uri="{0D108BD9-81ED-4DB2-BD59-A6C34878D82A}">
                    <a16:rowId xmlns:a16="http://schemas.microsoft.com/office/drawing/2014/main" val="339568015"/>
                  </a:ext>
                </a:extLst>
              </a:tr>
            </a:tbl>
          </a:graphicData>
        </a:graphic>
      </p:graphicFrame>
    </p:spTree>
    <p:custDataLst>
      <p:tags r:id="rId1"/>
    </p:custDataLst>
    <p:extLst>
      <p:ext uri="{BB962C8B-B14F-4D97-AF65-F5344CB8AC3E}">
        <p14:creationId xmlns:p14="http://schemas.microsoft.com/office/powerpoint/2010/main" val="221675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9.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Blank Presentation">
  <a:themeElements>
    <a:clrScheme name="">
      <a:dk1>
        <a:srgbClr val="000000"/>
      </a:dk1>
      <a:lt1>
        <a:srgbClr val="FFFBF4"/>
      </a:lt1>
      <a:dk2>
        <a:srgbClr val="FDBE57"/>
      </a:dk2>
      <a:lt2>
        <a:srgbClr val="969696"/>
      </a:lt2>
      <a:accent1>
        <a:srgbClr val="004990"/>
      </a:accent1>
      <a:accent2>
        <a:srgbClr val="FDBE57"/>
      </a:accent2>
      <a:accent3>
        <a:srgbClr val="FFFDF8"/>
      </a:accent3>
      <a:accent4>
        <a:srgbClr val="000000"/>
      </a:accent4>
      <a:accent5>
        <a:srgbClr val="AAB1C6"/>
      </a:accent5>
      <a:accent6>
        <a:srgbClr val="E5AC4E"/>
      </a:accent6>
      <a:hlink>
        <a:srgbClr val="004990"/>
      </a:hlink>
      <a:folHlink>
        <a:srgbClr val="9FB4D6"/>
      </a:folHlink>
    </a:clrScheme>
    <a:fontScheme name="Blank Presentation">
      <a:majorFont>
        <a:latin typeface="Interstate-Regular"/>
        <a:ea typeface="ヒラギノ角ゴ Pro W3"/>
        <a:cs typeface=""/>
      </a:majorFont>
      <a:minorFont>
        <a:latin typeface="MyriaMM_400 RG 600 NO"/>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3255</Words>
  <Application>Microsoft Office PowerPoint</Application>
  <PresentationFormat>Widescreen</PresentationFormat>
  <Paragraphs>676</Paragraphs>
  <Slides>56</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     Arial</vt:lpstr>
      <vt:lpstr>Interstate-Regular</vt:lpstr>
      <vt:lpstr>MyriaMM_400 RG 600 NO</vt:lpstr>
      <vt:lpstr>Arial</vt:lpstr>
      <vt:lpstr>Arial Narrow</vt:lpstr>
      <vt:lpstr>Calibri</vt:lpstr>
      <vt:lpstr>Courier New</vt:lpstr>
      <vt:lpstr>Wingdings</vt:lpstr>
      <vt:lpstr>Blank Presentation</vt:lpstr>
      <vt:lpstr>Schlumberger – OFS1 / New to Canada Payroll Employee Benefit Presentation 2020</vt:lpstr>
      <vt:lpstr>Agenda </vt:lpstr>
      <vt:lpstr>New to Canada?</vt:lpstr>
      <vt:lpstr>Provincial Health Care Plans</vt:lpstr>
      <vt:lpstr>Flex Benefit Options Health, Dental, Insurance &amp; Disability</vt:lpstr>
      <vt:lpstr>Introduction to Flex Benefits</vt:lpstr>
      <vt:lpstr>Schlumberger Flex</vt:lpstr>
      <vt:lpstr>Covering Your Dependents</vt:lpstr>
      <vt:lpstr>PowerPoint Presentation</vt:lpstr>
      <vt:lpstr>Emergency Medical Travel Assistance  </vt:lpstr>
      <vt:lpstr>Dental</vt:lpstr>
      <vt:lpstr>Business Travel Accident Insurance </vt:lpstr>
      <vt:lpstr>Basic Life Insurance &amp; AD&amp;D </vt:lpstr>
      <vt:lpstr>Optional Life and AD&amp;D</vt:lpstr>
      <vt:lpstr>Optional Critical Illness</vt:lpstr>
      <vt:lpstr>Critical Illness (continued)</vt:lpstr>
      <vt:lpstr>Short-term Disability Coverage</vt:lpstr>
      <vt:lpstr>Long-Term Disability</vt:lpstr>
      <vt:lpstr>Leftover Flex Dollars</vt:lpstr>
      <vt:lpstr>Your Health Care Spending Account (HCSA)</vt:lpstr>
      <vt:lpstr>Personal Spending Account (PSA) Claimable Items</vt:lpstr>
      <vt:lpstr>Your Health Care and Personal Spending Account</vt:lpstr>
      <vt:lpstr>How to select the right benefits for you </vt:lpstr>
      <vt:lpstr>What you need to think about</vt:lpstr>
      <vt:lpstr>What you need to think about (continued)</vt:lpstr>
      <vt:lpstr>What you need to think about (continued)</vt:lpstr>
      <vt:lpstr>Coordinating Your Benefits</vt:lpstr>
      <vt:lpstr>What you need to think about (continued)</vt:lpstr>
      <vt:lpstr>How to Enroll</vt:lpstr>
      <vt:lpstr>How to Enroll</vt:lpstr>
      <vt:lpstr>PowerPoint Presentation</vt:lpstr>
      <vt:lpstr>How to Enroll (continued)</vt:lpstr>
      <vt:lpstr>How to Enroll (continued)</vt:lpstr>
      <vt:lpstr>How to Enroll (continued)</vt:lpstr>
      <vt:lpstr>How to Enroll (continued)</vt:lpstr>
      <vt:lpstr>Changing Your Benefits</vt:lpstr>
      <vt:lpstr>Managing your claims throughout the year </vt:lpstr>
      <vt:lpstr>Submitting Your Claims</vt:lpstr>
      <vt:lpstr>Sign up for Sun Life</vt:lpstr>
      <vt:lpstr>Sign up for Sun Life</vt:lpstr>
      <vt:lpstr>Employee and family assistance program (EFAP)</vt:lpstr>
      <vt:lpstr>Morneau Shepell</vt:lpstr>
      <vt:lpstr>fINANCIAL Benefits</vt:lpstr>
      <vt:lpstr>Schlumberger’s Financial Benefits </vt:lpstr>
      <vt:lpstr>Schlumberger’s Retirement Savings Plan </vt:lpstr>
      <vt:lpstr>Defined Contribution Pension Plan</vt:lpstr>
      <vt:lpstr>Deferred Profit Sharing Plan</vt:lpstr>
      <vt:lpstr>Registered Retirement Savings Plan (RRSP) Optional</vt:lpstr>
      <vt:lpstr>Tax Free Savings Account (TFSA) Optional</vt:lpstr>
      <vt:lpstr>Retirement Savings Plan Auto Enrollment</vt:lpstr>
      <vt:lpstr>Pension and Profit Sharing Package</vt:lpstr>
      <vt:lpstr>Discount Stock Purchase Plan (DSPP)</vt:lpstr>
      <vt:lpstr>Resources</vt:lpstr>
      <vt:lpstr>Want more information?</vt:lpstr>
      <vt:lpstr>Websites and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VMG Employee 2020 Benefit Presentation</dc:title>
  <dc:creator>Angeline Arsenault</dc:creator>
  <cp:lastModifiedBy>Carolyn/Jing Wei Chang</cp:lastModifiedBy>
  <cp:revision>82</cp:revision>
  <cp:lastPrinted>2019-11-27T22:07:39Z</cp:lastPrinted>
  <dcterms:created xsi:type="dcterms:W3CDTF">2019-11-21T22:36:28Z</dcterms:created>
  <dcterms:modified xsi:type="dcterms:W3CDTF">2019-12-13T00:00:56Z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5f1f62-8d2b-4457-869c-0a13c6549635_Enabled">
    <vt:lpwstr>True</vt:lpwstr>
  </property>
  <property fmtid="{D5CDD505-2E9C-101B-9397-08002B2CF9AE}" pid="3" name="MSIP_Label_585f1f62-8d2b-4457-869c-0a13c6549635_SiteId">
    <vt:lpwstr>41ff26dc-250f-4b13-8981-739be8610c21</vt:lpwstr>
  </property>
  <property fmtid="{D5CDD505-2E9C-101B-9397-08002B2CF9AE}" pid="4" name="MSIP_Label_585f1f62-8d2b-4457-869c-0a13c6549635_Owner">
    <vt:lpwstr>AArsenault@slb.com</vt:lpwstr>
  </property>
  <property fmtid="{D5CDD505-2E9C-101B-9397-08002B2CF9AE}" pid="5" name="MSIP_Label_585f1f62-8d2b-4457-869c-0a13c6549635_SetDate">
    <vt:lpwstr>2019-11-21T22:37:33.4195166Z</vt:lpwstr>
  </property>
  <property fmtid="{D5CDD505-2E9C-101B-9397-08002B2CF9AE}" pid="6" name="MSIP_Label_585f1f62-8d2b-4457-869c-0a13c6549635_Name">
    <vt:lpwstr>Private</vt:lpwstr>
  </property>
  <property fmtid="{D5CDD505-2E9C-101B-9397-08002B2CF9AE}" pid="7" name="MSIP_Label_585f1f62-8d2b-4457-869c-0a13c6549635_Application">
    <vt:lpwstr>Microsoft Azure Information Protection</vt:lpwstr>
  </property>
  <property fmtid="{D5CDD505-2E9C-101B-9397-08002B2CF9AE}" pid="8" name="MSIP_Label_585f1f62-8d2b-4457-869c-0a13c6549635_ActionId">
    <vt:lpwstr>b07bf924-bbbf-4465-b1af-dfc93a95b09b</vt:lpwstr>
  </property>
  <property fmtid="{D5CDD505-2E9C-101B-9397-08002B2CF9AE}" pid="9" name="MSIP_Label_585f1f62-8d2b-4457-869c-0a13c6549635_Extended_MSFT_Method">
    <vt:lpwstr>Automatic</vt:lpwstr>
  </property>
  <property fmtid="{D5CDD505-2E9C-101B-9397-08002B2CF9AE}" pid="10" name="MSIP_Label_8bb759f6-5337-4dc5-b19b-e74b6da11f8f_Enabled">
    <vt:lpwstr>True</vt:lpwstr>
  </property>
  <property fmtid="{D5CDD505-2E9C-101B-9397-08002B2CF9AE}" pid="11" name="MSIP_Label_8bb759f6-5337-4dc5-b19b-e74b6da11f8f_SiteId">
    <vt:lpwstr>41ff26dc-250f-4b13-8981-739be8610c21</vt:lpwstr>
  </property>
  <property fmtid="{D5CDD505-2E9C-101B-9397-08002B2CF9AE}" pid="12" name="MSIP_Label_8bb759f6-5337-4dc5-b19b-e74b6da11f8f_Owner">
    <vt:lpwstr>AArsenault@slb.com</vt:lpwstr>
  </property>
  <property fmtid="{D5CDD505-2E9C-101B-9397-08002B2CF9AE}" pid="13" name="MSIP_Label_8bb759f6-5337-4dc5-b19b-e74b6da11f8f_SetDate">
    <vt:lpwstr>2019-11-21T22:37:33.4195166Z</vt:lpwstr>
  </property>
  <property fmtid="{D5CDD505-2E9C-101B-9397-08002B2CF9AE}" pid="14" name="MSIP_Label_8bb759f6-5337-4dc5-b19b-e74b6da11f8f_Name">
    <vt:lpwstr>Internal</vt:lpwstr>
  </property>
  <property fmtid="{D5CDD505-2E9C-101B-9397-08002B2CF9AE}" pid="15" name="MSIP_Label_8bb759f6-5337-4dc5-b19b-e74b6da11f8f_Application">
    <vt:lpwstr>Microsoft Azure Information Protection</vt:lpwstr>
  </property>
  <property fmtid="{D5CDD505-2E9C-101B-9397-08002B2CF9AE}" pid="16" name="MSIP_Label_8bb759f6-5337-4dc5-b19b-e74b6da11f8f_ActionId">
    <vt:lpwstr>b07bf924-bbbf-4465-b1af-dfc93a95b09b</vt:lpwstr>
  </property>
  <property fmtid="{D5CDD505-2E9C-101B-9397-08002B2CF9AE}" pid="17" name="MSIP_Label_8bb759f6-5337-4dc5-b19b-e74b6da11f8f_Parent">
    <vt:lpwstr>585f1f62-8d2b-4457-869c-0a13c6549635</vt:lpwstr>
  </property>
  <property fmtid="{D5CDD505-2E9C-101B-9397-08002B2CF9AE}" pid="18" name="MSIP_Label_8bb759f6-5337-4dc5-b19b-e74b6da11f8f_Extended_MSFT_Method">
    <vt:lpwstr>Automatic</vt:lpwstr>
  </property>
  <property fmtid="{D5CDD505-2E9C-101B-9397-08002B2CF9AE}" pid="19" name="Sensitivity">
    <vt:lpwstr>Private Internal</vt:lpwstr>
  </property>
</Properties>
</file>